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5" r:id="rId2"/>
  </p:sldMasterIdLst>
  <p:notesMasterIdLst>
    <p:notesMasterId r:id="rId18"/>
  </p:notesMasterIdLst>
  <p:sldIdLst>
    <p:sldId id="264" r:id="rId3"/>
    <p:sldId id="357" r:id="rId4"/>
    <p:sldId id="1491" r:id="rId5"/>
    <p:sldId id="1498" r:id="rId6"/>
    <p:sldId id="1505" r:id="rId7"/>
    <p:sldId id="329" r:id="rId8"/>
    <p:sldId id="1886" r:id="rId9"/>
    <p:sldId id="1504" r:id="rId10"/>
    <p:sldId id="1500" r:id="rId11"/>
    <p:sldId id="1501" r:id="rId12"/>
    <p:sldId id="1887" r:id="rId13"/>
    <p:sldId id="1502" r:id="rId14"/>
    <p:sldId id="1890" r:id="rId15"/>
    <p:sldId id="1889" r:id="rId16"/>
    <p:sldId id="14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bburam Subbiah" initials="SS" lastIdx="1" clrIdx="0">
    <p:extLst>
      <p:ext uri="{19B8F6BF-5375-455C-9EA6-DF929625EA0E}">
        <p15:presenceInfo xmlns:p15="http://schemas.microsoft.com/office/powerpoint/2012/main" userId="Subburam Subbia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8AC52"/>
    <a:srgbClr val="00B050"/>
    <a:srgbClr val="289B96"/>
    <a:srgbClr val="1957A3"/>
    <a:srgbClr val="ADAEB1"/>
    <a:srgbClr val="CCD1E0"/>
    <a:srgbClr val="E7EAF0"/>
    <a:srgbClr val="3B3838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41" autoAdjust="0"/>
    <p:restoredTop sz="94249" autoAdjust="0"/>
  </p:normalViewPr>
  <p:slideViewPr>
    <p:cSldViewPr snapToGrid="0">
      <p:cViewPr>
        <p:scale>
          <a:sx n="64" d="100"/>
          <a:sy n="64" d="100"/>
        </p:scale>
        <p:origin x="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C1D82-F783-441E-A66B-EB2FDA98F801}" type="datetimeFigureOut">
              <a:rPr lang="en-IN" smtClean="0"/>
              <a:t>19-01-2021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1821E-73F8-4100-9E29-DF1C0D4C80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358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EDD699-994D-4874-8F77-46CDADC777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0341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>
              <a:buSzPct val="25000"/>
              <a:defRPr/>
            </a:pPr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sym typeface="Calibri"/>
              </a:rPr>
              <a:pPr>
                <a:buSzPct val="25000"/>
                <a:defRPr/>
              </a:pPr>
              <a:t>2</a:t>
            </a:fld>
            <a:endParaRPr lang="en-US" dirty="0">
              <a:solidFill>
                <a:prstClr val="black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0015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Google Shape;2951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2" name="Google Shape;2952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3" name="Google Shape;2953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0585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Google Shape;2951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2" name="Google Shape;2952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3" name="Google Shape;2953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9735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1821E-73F8-4100-9E29-DF1C0D4C809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074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1821E-73F8-4100-9E29-DF1C0D4C8093}" type="slidenum">
              <a:rPr lang="en-IN" smtClean="0"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7077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1821E-73F8-4100-9E29-DF1C0D4C8093}" type="slidenum">
              <a:rPr lang="en-IN" smtClean="0"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9633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1821E-73F8-4100-9E29-DF1C0D4C8093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3079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1821E-73F8-4100-9E29-DF1C0D4C8093}" type="slidenum">
              <a:rPr lang="en-IN" smtClean="0"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1457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tentview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tentview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7"/>
            <a:ext cx="10940304" cy="40834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sz="1000" b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51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5" y="696616"/>
            <a:ext cx="3879577" cy="114535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 userDrawn="1"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500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5" y="2126743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868720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3580454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132386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5" y="696616"/>
            <a:ext cx="3879577" cy="114535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 userDrawn="1"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500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5" y="2126743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868720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3580454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83202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5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 userDrawn="1"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500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5" y="23435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7782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684888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8FAF49-AC5B-4AEA-A78F-B0CECD7BD4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BA6739A3-A001-4132-AECF-E1735C6210C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274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/>
        </p:nvSpPr>
        <p:spPr>
          <a:xfrm>
            <a:off x="72564" y="6527800"/>
            <a:ext cx="274864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sz="800" b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8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016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1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8" name="Shape 4526"/>
          <p:cNvSpPr/>
          <p:nvPr/>
        </p:nvSpPr>
        <p:spPr>
          <a:xfrm flipH="1">
            <a:off x="1161262" y="1888249"/>
            <a:ext cx="690303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sz="2500" kern="1200" dirty="0">
              <a:solidFill>
                <a:prstClr val="black"/>
              </a:solidFill>
              <a:latin typeface="Avenir Book"/>
              <a:ea typeface="+mn-ea"/>
              <a:cs typeface="Avenir Book"/>
            </a:endParaRPr>
          </a:p>
        </p:txBody>
      </p:sp>
      <p:sp>
        <p:nvSpPr>
          <p:cNvPr id="9" name="Shape 4526"/>
          <p:cNvSpPr/>
          <p:nvPr/>
        </p:nvSpPr>
        <p:spPr>
          <a:xfrm flipH="1">
            <a:off x="4201317" y="1888249"/>
            <a:ext cx="690303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sz="2500" kern="1200" dirty="0">
              <a:solidFill>
                <a:prstClr val="black"/>
              </a:solidFill>
              <a:latin typeface="Avenir Book"/>
              <a:ea typeface="+mn-ea"/>
              <a:cs typeface="Avenir Book"/>
            </a:endParaRPr>
          </a:p>
        </p:txBody>
      </p:sp>
      <p:sp>
        <p:nvSpPr>
          <p:cNvPr id="10" name="Shape 4526"/>
          <p:cNvSpPr/>
          <p:nvPr/>
        </p:nvSpPr>
        <p:spPr>
          <a:xfrm flipH="1">
            <a:off x="7241371" y="1888249"/>
            <a:ext cx="690303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sz="2500" kern="1200" dirty="0">
              <a:solidFill>
                <a:prstClr val="black"/>
              </a:solidFill>
              <a:latin typeface="Avenir Book"/>
              <a:ea typeface="+mn-ea"/>
              <a:cs typeface="Avenir Book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60"/>
            <a:ext cx="2571675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3"/>
            <a:ext cx="2571675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60"/>
            <a:ext cx="2571675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3"/>
            <a:ext cx="2571675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60"/>
            <a:ext cx="2571675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3"/>
            <a:ext cx="2571675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60"/>
            <a:ext cx="2571675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3"/>
            <a:ext cx="2571675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012989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655320"/>
            <a:ext cx="9657199" cy="554736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7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648707" y="1949533"/>
            <a:ext cx="5673576" cy="914400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Cover page title</a:t>
            </a:r>
          </a:p>
        </p:txBody>
      </p:sp>
      <p:sp>
        <p:nvSpPr>
          <p:cNvPr id="29" name="Content Placeholder 59"/>
          <p:cNvSpPr>
            <a:spLocks noGrp="1"/>
          </p:cNvSpPr>
          <p:nvPr>
            <p:ph sz="quarter" idx="12" hasCustomPrompt="1"/>
          </p:nvPr>
        </p:nvSpPr>
        <p:spPr>
          <a:xfrm>
            <a:off x="648708" y="3146328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28" name="Content Placeholder 59"/>
          <p:cNvSpPr>
            <a:spLocks noGrp="1"/>
          </p:cNvSpPr>
          <p:nvPr>
            <p:ph sz="quarter" idx="11" hasCustomPrompt="1"/>
          </p:nvPr>
        </p:nvSpPr>
        <p:spPr>
          <a:xfrm>
            <a:off x="648707" y="3885923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657201" y="655320"/>
            <a:ext cx="2534801" cy="554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8" y="4697844"/>
            <a:ext cx="2231271" cy="1577764"/>
          </a:xfrm>
          <a:prstGeom prst="rect">
            <a:avLst/>
          </a:prstGeom>
        </p:spPr>
      </p:pic>
      <p:sp>
        <p:nvSpPr>
          <p:cNvPr id="10" name="Content Placeholder 59"/>
          <p:cNvSpPr>
            <a:spLocks noGrp="1"/>
          </p:cNvSpPr>
          <p:nvPr>
            <p:ph sz="quarter" idx="13" hasCustomPrompt="1"/>
          </p:nvPr>
        </p:nvSpPr>
        <p:spPr>
          <a:xfrm>
            <a:off x="648707" y="4595275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373142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1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/>
        </p:nvSpPr>
        <p:spPr>
          <a:xfrm>
            <a:off x="1" y="-13853"/>
            <a:ext cx="6215311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7" name="Pentagon 66"/>
          <p:cNvSpPr/>
          <p:nvPr/>
        </p:nvSpPr>
        <p:spPr>
          <a:xfrm>
            <a:off x="6212316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2" name="Pentagon 71"/>
          <p:cNvSpPr/>
          <p:nvPr/>
        </p:nvSpPr>
        <p:spPr>
          <a:xfrm>
            <a:off x="6212315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7" name="Pentagon 76"/>
          <p:cNvSpPr/>
          <p:nvPr/>
        </p:nvSpPr>
        <p:spPr>
          <a:xfrm>
            <a:off x="6212315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1" name="Pentagon 80"/>
          <p:cNvSpPr/>
          <p:nvPr/>
        </p:nvSpPr>
        <p:spPr>
          <a:xfrm>
            <a:off x="6212315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7" y="2964875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3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9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9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9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9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5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5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5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97DD5-8847-43DE-B3AE-BE5A64A94902}"/>
              </a:ext>
            </a:extLst>
          </p:cNvPr>
          <p:cNvSpPr/>
          <p:nvPr/>
        </p:nvSpPr>
        <p:spPr>
          <a:xfrm flipH="1">
            <a:off x="11037891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2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51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80" y="5128618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892046" y="1597546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1055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775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  <p15:guide id="4" orient="horz" pos="-2" userDrawn="1">
          <p15:clr>
            <a:srgbClr val="FBAE40"/>
          </p15:clr>
        </p15:guide>
        <p15:guide id="5" pos="7675" userDrawn="1">
          <p15:clr>
            <a:srgbClr val="FBAE40"/>
          </p15:clr>
        </p15:guide>
        <p15:guide id="6" pos="74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34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655320"/>
            <a:ext cx="9657199" cy="554736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7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648707" y="1949533"/>
            <a:ext cx="5673576" cy="914400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Cover page title</a:t>
            </a:r>
          </a:p>
        </p:txBody>
      </p:sp>
      <p:sp>
        <p:nvSpPr>
          <p:cNvPr id="29" name="Content Placeholder 59"/>
          <p:cNvSpPr>
            <a:spLocks noGrp="1"/>
          </p:cNvSpPr>
          <p:nvPr>
            <p:ph sz="quarter" idx="12" hasCustomPrompt="1"/>
          </p:nvPr>
        </p:nvSpPr>
        <p:spPr>
          <a:xfrm>
            <a:off x="648708" y="3146328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28" name="Content Placeholder 59"/>
          <p:cNvSpPr>
            <a:spLocks noGrp="1"/>
          </p:cNvSpPr>
          <p:nvPr>
            <p:ph sz="quarter" idx="11" hasCustomPrompt="1"/>
          </p:nvPr>
        </p:nvSpPr>
        <p:spPr>
          <a:xfrm>
            <a:off x="648707" y="3885923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657201" y="655320"/>
            <a:ext cx="2534801" cy="554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8" y="4697844"/>
            <a:ext cx="2231271" cy="1577764"/>
          </a:xfrm>
          <a:prstGeom prst="rect">
            <a:avLst/>
          </a:prstGeom>
        </p:spPr>
      </p:pic>
      <p:sp>
        <p:nvSpPr>
          <p:cNvPr id="10" name="Content Placeholder 59"/>
          <p:cNvSpPr>
            <a:spLocks noGrp="1"/>
          </p:cNvSpPr>
          <p:nvPr>
            <p:ph sz="quarter" idx="13" hasCustomPrompt="1"/>
          </p:nvPr>
        </p:nvSpPr>
        <p:spPr>
          <a:xfrm>
            <a:off x="648707" y="4595275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6332609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8C948-D230-4AAD-9040-40D237A30F6C}"/>
              </a:ext>
            </a:extLst>
          </p:cNvPr>
          <p:cNvSpPr txBox="1">
            <a:spLocks/>
          </p:cNvSpPr>
          <p:nvPr/>
        </p:nvSpPr>
        <p:spPr>
          <a:xfrm>
            <a:off x="84300" y="6527800"/>
            <a:ext cx="228600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sz="800" b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8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4212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ne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8C948-D230-4AAD-9040-40D237A30F6C}"/>
              </a:ext>
            </a:extLst>
          </p:cNvPr>
          <p:cNvSpPr txBox="1">
            <a:spLocks/>
          </p:cNvSpPr>
          <p:nvPr/>
        </p:nvSpPr>
        <p:spPr>
          <a:xfrm>
            <a:off x="84300" y="6527800"/>
            <a:ext cx="228600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sz="800" b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8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entagon 4"/>
          <p:cNvSpPr/>
          <p:nvPr/>
        </p:nvSpPr>
        <p:spPr>
          <a:xfrm>
            <a:off x="1801667" y="1262123"/>
            <a:ext cx="6687031" cy="688985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1798889" y="2172154"/>
            <a:ext cx="6274248" cy="688985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1798890" y="3085055"/>
            <a:ext cx="7696047" cy="697597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Pentagon 8"/>
          <p:cNvSpPr/>
          <p:nvPr/>
        </p:nvSpPr>
        <p:spPr>
          <a:xfrm flipV="1">
            <a:off x="1796570" y="4906895"/>
            <a:ext cx="6687031" cy="688985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0" name="Pentagon 9"/>
          <p:cNvSpPr/>
          <p:nvPr/>
        </p:nvSpPr>
        <p:spPr>
          <a:xfrm flipV="1">
            <a:off x="1802683" y="3996864"/>
            <a:ext cx="6274248" cy="688985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Round Same Side Corner Rectangle 12"/>
          <p:cNvSpPr/>
          <p:nvPr/>
        </p:nvSpPr>
        <p:spPr>
          <a:xfrm rot="16200000">
            <a:off x="674437" y="899621"/>
            <a:ext cx="777977" cy="917343"/>
          </a:xfrm>
          <a:custGeom>
            <a:avLst/>
            <a:gdLst>
              <a:gd name="connsiteX0" fmla="*/ 64837 w 777977"/>
              <a:gd name="connsiteY0" fmla="*/ 0 h 917343"/>
              <a:gd name="connsiteX1" fmla="*/ 713140 w 777977"/>
              <a:gd name="connsiteY1" fmla="*/ 0 h 917343"/>
              <a:gd name="connsiteX2" fmla="*/ 777977 w 777977"/>
              <a:gd name="connsiteY2" fmla="*/ 64837 h 917343"/>
              <a:gd name="connsiteX3" fmla="*/ 777977 w 777977"/>
              <a:gd name="connsiteY3" fmla="*/ 917343 h 917343"/>
              <a:gd name="connsiteX4" fmla="*/ 777977 w 777977"/>
              <a:gd name="connsiteY4" fmla="*/ 917343 h 917343"/>
              <a:gd name="connsiteX5" fmla="*/ 0 w 777977"/>
              <a:gd name="connsiteY5" fmla="*/ 917343 h 917343"/>
              <a:gd name="connsiteX6" fmla="*/ 0 w 777977"/>
              <a:gd name="connsiteY6" fmla="*/ 917343 h 917343"/>
              <a:gd name="connsiteX7" fmla="*/ 0 w 777977"/>
              <a:gd name="connsiteY7" fmla="*/ 64837 h 917343"/>
              <a:gd name="connsiteX8" fmla="*/ 64837 w 777977"/>
              <a:gd name="connsiteY8" fmla="*/ 0 h 917343"/>
              <a:gd name="connsiteX0" fmla="*/ 64837 w 777977"/>
              <a:gd name="connsiteY0" fmla="*/ 0 h 917343"/>
              <a:gd name="connsiteX1" fmla="*/ 713140 w 777977"/>
              <a:gd name="connsiteY1" fmla="*/ 0 h 917343"/>
              <a:gd name="connsiteX2" fmla="*/ 777977 w 777977"/>
              <a:gd name="connsiteY2" fmla="*/ 64837 h 917343"/>
              <a:gd name="connsiteX3" fmla="*/ 777977 w 777977"/>
              <a:gd name="connsiteY3" fmla="*/ 917343 h 917343"/>
              <a:gd name="connsiteX4" fmla="*/ 777977 w 777977"/>
              <a:gd name="connsiteY4" fmla="*/ 909723 h 917343"/>
              <a:gd name="connsiteX5" fmla="*/ 0 w 777977"/>
              <a:gd name="connsiteY5" fmla="*/ 917343 h 917343"/>
              <a:gd name="connsiteX6" fmla="*/ 0 w 777977"/>
              <a:gd name="connsiteY6" fmla="*/ 917343 h 917343"/>
              <a:gd name="connsiteX7" fmla="*/ 0 w 777977"/>
              <a:gd name="connsiteY7" fmla="*/ 64837 h 917343"/>
              <a:gd name="connsiteX8" fmla="*/ 64837 w 777977"/>
              <a:gd name="connsiteY8" fmla="*/ 0 h 91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7977" h="917343">
                <a:moveTo>
                  <a:pt x="64837" y="0"/>
                </a:moveTo>
                <a:lnTo>
                  <a:pt x="713140" y="0"/>
                </a:lnTo>
                <a:cubicBezTo>
                  <a:pt x="748948" y="0"/>
                  <a:pt x="777977" y="29029"/>
                  <a:pt x="777977" y="64837"/>
                </a:cubicBezTo>
                <a:lnTo>
                  <a:pt x="777977" y="917343"/>
                </a:lnTo>
                <a:lnTo>
                  <a:pt x="777977" y="909723"/>
                </a:lnTo>
                <a:lnTo>
                  <a:pt x="0" y="917343"/>
                </a:lnTo>
                <a:lnTo>
                  <a:pt x="0" y="917343"/>
                </a:lnTo>
                <a:lnTo>
                  <a:pt x="0" y="64837"/>
                </a:lnTo>
                <a:cubicBezTo>
                  <a:pt x="0" y="29029"/>
                  <a:pt x="29029" y="0"/>
                  <a:pt x="648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2" name="Freeform 11"/>
          <p:cNvSpPr/>
          <p:nvPr/>
        </p:nvSpPr>
        <p:spPr>
          <a:xfrm>
            <a:off x="1508971" y="966433"/>
            <a:ext cx="292696" cy="984673"/>
          </a:xfrm>
          <a:custGeom>
            <a:avLst/>
            <a:gdLst>
              <a:gd name="connsiteX0" fmla="*/ 0 w 250825"/>
              <a:gd name="connsiteY0" fmla="*/ 0 h 819150"/>
              <a:gd name="connsiteX1" fmla="*/ 250825 w 250825"/>
              <a:gd name="connsiteY1" fmla="*/ 257175 h 819150"/>
              <a:gd name="connsiteX2" fmla="*/ 250825 w 250825"/>
              <a:gd name="connsiteY2" fmla="*/ 819150 h 819150"/>
              <a:gd name="connsiteX3" fmla="*/ 15875 w 250825"/>
              <a:gd name="connsiteY3" fmla="*/ 647700 h 819150"/>
              <a:gd name="connsiteX4" fmla="*/ 0 w 250825"/>
              <a:gd name="connsiteY4" fmla="*/ 0 h 819150"/>
              <a:gd name="connsiteX0" fmla="*/ 0 w 250825"/>
              <a:gd name="connsiteY0" fmla="*/ 0 h 819150"/>
              <a:gd name="connsiteX1" fmla="*/ 250825 w 250825"/>
              <a:gd name="connsiteY1" fmla="*/ 257175 h 819150"/>
              <a:gd name="connsiteX2" fmla="*/ 250825 w 250825"/>
              <a:gd name="connsiteY2" fmla="*/ 819150 h 819150"/>
              <a:gd name="connsiteX3" fmla="*/ 8731 w 250825"/>
              <a:gd name="connsiteY3" fmla="*/ 654865 h 819150"/>
              <a:gd name="connsiteX4" fmla="*/ 0 w 250825"/>
              <a:gd name="connsiteY4" fmla="*/ 0 h 819150"/>
              <a:gd name="connsiteX0" fmla="*/ 0 w 250825"/>
              <a:gd name="connsiteY0" fmla="*/ 0 h 819150"/>
              <a:gd name="connsiteX1" fmla="*/ 250825 w 250825"/>
              <a:gd name="connsiteY1" fmla="*/ 238070 h 819150"/>
              <a:gd name="connsiteX2" fmla="*/ 250825 w 250825"/>
              <a:gd name="connsiteY2" fmla="*/ 819150 h 819150"/>
              <a:gd name="connsiteX3" fmla="*/ 8731 w 250825"/>
              <a:gd name="connsiteY3" fmla="*/ 654865 h 819150"/>
              <a:gd name="connsiteX4" fmla="*/ 0 w 250825"/>
              <a:gd name="connsiteY4" fmla="*/ 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25" h="819150">
                <a:moveTo>
                  <a:pt x="0" y="0"/>
                </a:moveTo>
                <a:lnTo>
                  <a:pt x="250825" y="238070"/>
                </a:lnTo>
                <a:lnTo>
                  <a:pt x="250825" y="819150"/>
                </a:lnTo>
                <a:lnTo>
                  <a:pt x="8731" y="654865"/>
                </a:lnTo>
                <a:cubicBezTo>
                  <a:pt x="6614" y="444257"/>
                  <a:pt x="11642" y="226483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3" name="Round Same Side Corner Rectangle 12"/>
          <p:cNvSpPr/>
          <p:nvPr/>
        </p:nvSpPr>
        <p:spPr>
          <a:xfrm rot="16200000">
            <a:off x="672508" y="1932155"/>
            <a:ext cx="777977" cy="913485"/>
          </a:xfrm>
          <a:prstGeom prst="round2SameRect">
            <a:avLst>
              <a:gd name="adj1" fmla="val 833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4" name="Freeform 13"/>
          <p:cNvSpPr/>
          <p:nvPr/>
        </p:nvSpPr>
        <p:spPr>
          <a:xfrm>
            <a:off x="1518235" y="1994168"/>
            <a:ext cx="283596" cy="869841"/>
          </a:xfrm>
          <a:custGeom>
            <a:avLst/>
            <a:gdLst>
              <a:gd name="connsiteX0" fmla="*/ 0 w 245268"/>
              <a:gd name="connsiteY0" fmla="*/ 0 h 719137"/>
              <a:gd name="connsiteX1" fmla="*/ 245268 w 245268"/>
              <a:gd name="connsiteY1" fmla="*/ 145256 h 719137"/>
              <a:gd name="connsiteX2" fmla="*/ 238125 w 245268"/>
              <a:gd name="connsiteY2" fmla="*/ 719137 h 719137"/>
              <a:gd name="connsiteX3" fmla="*/ 0 w 245268"/>
              <a:gd name="connsiteY3" fmla="*/ 647700 h 719137"/>
              <a:gd name="connsiteX4" fmla="*/ 0 w 245268"/>
              <a:gd name="connsiteY4" fmla="*/ 0 h 719137"/>
              <a:gd name="connsiteX0" fmla="*/ 0 w 247839"/>
              <a:gd name="connsiteY0" fmla="*/ 0 h 723899"/>
              <a:gd name="connsiteX1" fmla="*/ 245268 w 247839"/>
              <a:gd name="connsiteY1" fmla="*/ 145256 h 723899"/>
              <a:gd name="connsiteX2" fmla="*/ 247839 w 247839"/>
              <a:gd name="connsiteY2" fmla="*/ 723899 h 723899"/>
              <a:gd name="connsiteX3" fmla="*/ 0 w 247839"/>
              <a:gd name="connsiteY3" fmla="*/ 647700 h 723899"/>
              <a:gd name="connsiteX4" fmla="*/ 0 w 247839"/>
              <a:gd name="connsiteY4" fmla="*/ 0 h 723899"/>
              <a:gd name="connsiteX0" fmla="*/ 0 w 247839"/>
              <a:gd name="connsiteY0" fmla="*/ 0 h 721518"/>
              <a:gd name="connsiteX1" fmla="*/ 245268 w 247839"/>
              <a:gd name="connsiteY1" fmla="*/ 145256 h 721518"/>
              <a:gd name="connsiteX2" fmla="*/ 247839 w 247839"/>
              <a:gd name="connsiteY2" fmla="*/ 721518 h 721518"/>
              <a:gd name="connsiteX3" fmla="*/ 0 w 247839"/>
              <a:gd name="connsiteY3" fmla="*/ 647700 h 721518"/>
              <a:gd name="connsiteX4" fmla="*/ 0 w 247839"/>
              <a:gd name="connsiteY4" fmla="*/ 0 h 72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839" h="721518">
                <a:moveTo>
                  <a:pt x="0" y="0"/>
                </a:moveTo>
                <a:lnTo>
                  <a:pt x="245268" y="145256"/>
                </a:lnTo>
                <a:lnTo>
                  <a:pt x="247839" y="721518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5" name="Round Same Side Corner Rectangle 14"/>
          <p:cNvSpPr/>
          <p:nvPr/>
        </p:nvSpPr>
        <p:spPr>
          <a:xfrm rot="16200000">
            <a:off x="667409" y="2962760"/>
            <a:ext cx="777977" cy="913485"/>
          </a:xfrm>
          <a:prstGeom prst="round2SameRect">
            <a:avLst>
              <a:gd name="adj1" fmla="val 833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6" name="Freeform 15"/>
          <p:cNvSpPr/>
          <p:nvPr/>
        </p:nvSpPr>
        <p:spPr>
          <a:xfrm>
            <a:off x="1512678" y="3027640"/>
            <a:ext cx="289188" cy="780848"/>
          </a:xfrm>
          <a:custGeom>
            <a:avLst/>
            <a:gdLst>
              <a:gd name="connsiteX0" fmla="*/ 0 w 245268"/>
              <a:gd name="connsiteY0" fmla="*/ 0 h 719137"/>
              <a:gd name="connsiteX1" fmla="*/ 245268 w 245268"/>
              <a:gd name="connsiteY1" fmla="*/ 145256 h 719137"/>
              <a:gd name="connsiteX2" fmla="*/ 238125 w 245268"/>
              <a:gd name="connsiteY2" fmla="*/ 719137 h 719137"/>
              <a:gd name="connsiteX3" fmla="*/ 0 w 245268"/>
              <a:gd name="connsiteY3" fmla="*/ 647700 h 719137"/>
              <a:gd name="connsiteX4" fmla="*/ 0 w 245268"/>
              <a:gd name="connsiteY4" fmla="*/ 0 h 719137"/>
              <a:gd name="connsiteX0" fmla="*/ 0 w 247673"/>
              <a:gd name="connsiteY0" fmla="*/ 0 h 719137"/>
              <a:gd name="connsiteX1" fmla="*/ 247673 w 247673"/>
              <a:gd name="connsiteY1" fmla="*/ 47625 h 719137"/>
              <a:gd name="connsiteX2" fmla="*/ 238125 w 247673"/>
              <a:gd name="connsiteY2" fmla="*/ 719137 h 719137"/>
              <a:gd name="connsiteX3" fmla="*/ 0 w 247673"/>
              <a:gd name="connsiteY3" fmla="*/ 647700 h 719137"/>
              <a:gd name="connsiteX4" fmla="*/ 0 w 247673"/>
              <a:gd name="connsiteY4" fmla="*/ 0 h 719137"/>
              <a:gd name="connsiteX0" fmla="*/ 0 w 247673"/>
              <a:gd name="connsiteY0" fmla="*/ 0 h 647700"/>
              <a:gd name="connsiteX1" fmla="*/ 247673 w 247673"/>
              <a:gd name="connsiteY1" fmla="*/ 47625 h 647700"/>
              <a:gd name="connsiteX2" fmla="*/ 245338 w 247673"/>
              <a:gd name="connsiteY2" fmla="*/ 588168 h 647700"/>
              <a:gd name="connsiteX3" fmla="*/ 0 w 247673"/>
              <a:gd name="connsiteY3" fmla="*/ 647700 h 647700"/>
              <a:gd name="connsiteX4" fmla="*/ 0 w 247673"/>
              <a:gd name="connsiteY4" fmla="*/ 0 h 647700"/>
              <a:gd name="connsiteX0" fmla="*/ 0 w 252617"/>
              <a:gd name="connsiteY0" fmla="*/ 0 h 647700"/>
              <a:gd name="connsiteX1" fmla="*/ 247673 w 252617"/>
              <a:gd name="connsiteY1" fmla="*/ 47625 h 647700"/>
              <a:gd name="connsiteX2" fmla="*/ 252552 w 252617"/>
              <a:gd name="connsiteY2" fmla="*/ 623887 h 647700"/>
              <a:gd name="connsiteX3" fmla="*/ 0 w 252617"/>
              <a:gd name="connsiteY3" fmla="*/ 647700 h 647700"/>
              <a:gd name="connsiteX4" fmla="*/ 0 w 252617"/>
              <a:gd name="connsiteY4" fmla="*/ 0 h 647700"/>
              <a:gd name="connsiteX0" fmla="*/ 0 w 250248"/>
              <a:gd name="connsiteY0" fmla="*/ 0 h 647700"/>
              <a:gd name="connsiteX1" fmla="*/ 247673 w 250248"/>
              <a:gd name="connsiteY1" fmla="*/ 47625 h 647700"/>
              <a:gd name="connsiteX2" fmla="*/ 250148 w 250248"/>
              <a:gd name="connsiteY2" fmla="*/ 626268 h 647700"/>
              <a:gd name="connsiteX3" fmla="*/ 0 w 250248"/>
              <a:gd name="connsiteY3" fmla="*/ 647700 h 647700"/>
              <a:gd name="connsiteX4" fmla="*/ 0 w 250248"/>
              <a:gd name="connsiteY4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248" h="647700">
                <a:moveTo>
                  <a:pt x="0" y="0"/>
                </a:moveTo>
                <a:lnTo>
                  <a:pt x="247673" y="47625"/>
                </a:lnTo>
                <a:cubicBezTo>
                  <a:pt x="246895" y="227806"/>
                  <a:pt x="250926" y="446087"/>
                  <a:pt x="250148" y="626268"/>
                </a:cubicBez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 rot="5400000" flipV="1">
            <a:off x="673235" y="5042499"/>
            <a:ext cx="780848" cy="913485"/>
          </a:xfrm>
          <a:prstGeom prst="round2SameRect">
            <a:avLst>
              <a:gd name="adj1" fmla="val 833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8" name="Freeform 17"/>
          <p:cNvSpPr/>
          <p:nvPr/>
        </p:nvSpPr>
        <p:spPr>
          <a:xfrm flipV="1">
            <a:off x="1514839" y="4906898"/>
            <a:ext cx="296339" cy="984673"/>
          </a:xfrm>
          <a:custGeom>
            <a:avLst/>
            <a:gdLst>
              <a:gd name="connsiteX0" fmla="*/ 0 w 250825"/>
              <a:gd name="connsiteY0" fmla="*/ 0 h 819150"/>
              <a:gd name="connsiteX1" fmla="*/ 250825 w 250825"/>
              <a:gd name="connsiteY1" fmla="*/ 257175 h 819150"/>
              <a:gd name="connsiteX2" fmla="*/ 250825 w 250825"/>
              <a:gd name="connsiteY2" fmla="*/ 819150 h 819150"/>
              <a:gd name="connsiteX3" fmla="*/ 15875 w 250825"/>
              <a:gd name="connsiteY3" fmla="*/ 647700 h 819150"/>
              <a:gd name="connsiteX4" fmla="*/ 0 w 250825"/>
              <a:gd name="connsiteY4" fmla="*/ 0 h 819150"/>
              <a:gd name="connsiteX0" fmla="*/ 0 w 250825"/>
              <a:gd name="connsiteY0" fmla="*/ 0 h 819150"/>
              <a:gd name="connsiteX1" fmla="*/ 250825 w 250825"/>
              <a:gd name="connsiteY1" fmla="*/ 257175 h 819150"/>
              <a:gd name="connsiteX2" fmla="*/ 250825 w 250825"/>
              <a:gd name="connsiteY2" fmla="*/ 819150 h 819150"/>
              <a:gd name="connsiteX3" fmla="*/ 8731 w 250825"/>
              <a:gd name="connsiteY3" fmla="*/ 654865 h 819150"/>
              <a:gd name="connsiteX4" fmla="*/ 0 w 250825"/>
              <a:gd name="connsiteY4" fmla="*/ 0 h 819150"/>
              <a:gd name="connsiteX0" fmla="*/ 0 w 250825"/>
              <a:gd name="connsiteY0" fmla="*/ 0 h 819150"/>
              <a:gd name="connsiteX1" fmla="*/ 250825 w 250825"/>
              <a:gd name="connsiteY1" fmla="*/ 238070 h 819150"/>
              <a:gd name="connsiteX2" fmla="*/ 250825 w 250825"/>
              <a:gd name="connsiteY2" fmla="*/ 819150 h 819150"/>
              <a:gd name="connsiteX3" fmla="*/ 8731 w 250825"/>
              <a:gd name="connsiteY3" fmla="*/ 654865 h 819150"/>
              <a:gd name="connsiteX4" fmla="*/ 0 w 250825"/>
              <a:gd name="connsiteY4" fmla="*/ 0 h 819150"/>
              <a:gd name="connsiteX0" fmla="*/ 0 w 252457"/>
              <a:gd name="connsiteY0" fmla="*/ 0 h 819150"/>
              <a:gd name="connsiteX1" fmla="*/ 252457 w 252457"/>
              <a:gd name="connsiteY1" fmla="*/ 244409 h 819150"/>
              <a:gd name="connsiteX2" fmla="*/ 250825 w 252457"/>
              <a:gd name="connsiteY2" fmla="*/ 819150 h 819150"/>
              <a:gd name="connsiteX3" fmla="*/ 8731 w 252457"/>
              <a:gd name="connsiteY3" fmla="*/ 654865 h 819150"/>
              <a:gd name="connsiteX4" fmla="*/ 0 w 252457"/>
              <a:gd name="connsiteY4" fmla="*/ 0 h 819150"/>
              <a:gd name="connsiteX0" fmla="*/ 0 w 252457"/>
              <a:gd name="connsiteY0" fmla="*/ 0 h 819150"/>
              <a:gd name="connsiteX1" fmla="*/ 252457 w 252457"/>
              <a:gd name="connsiteY1" fmla="*/ 244409 h 819150"/>
              <a:gd name="connsiteX2" fmla="*/ 250825 w 252457"/>
              <a:gd name="connsiteY2" fmla="*/ 819150 h 819150"/>
              <a:gd name="connsiteX3" fmla="*/ 2201 w 252457"/>
              <a:gd name="connsiteY3" fmla="*/ 659619 h 819150"/>
              <a:gd name="connsiteX4" fmla="*/ 0 w 252457"/>
              <a:gd name="connsiteY4" fmla="*/ 0 h 819150"/>
              <a:gd name="connsiteX0" fmla="*/ 0 w 252457"/>
              <a:gd name="connsiteY0" fmla="*/ 0 h 819150"/>
              <a:gd name="connsiteX1" fmla="*/ 252457 w 252457"/>
              <a:gd name="connsiteY1" fmla="*/ 244409 h 819150"/>
              <a:gd name="connsiteX2" fmla="*/ 250825 w 252457"/>
              <a:gd name="connsiteY2" fmla="*/ 819150 h 819150"/>
              <a:gd name="connsiteX3" fmla="*/ 2201 w 252457"/>
              <a:gd name="connsiteY3" fmla="*/ 659619 h 819150"/>
              <a:gd name="connsiteX4" fmla="*/ 0 w 252457"/>
              <a:gd name="connsiteY4" fmla="*/ 0 h 819150"/>
              <a:gd name="connsiteX0" fmla="*/ 1489 w 253946"/>
              <a:gd name="connsiteY0" fmla="*/ 0 h 819150"/>
              <a:gd name="connsiteX1" fmla="*/ 253946 w 253946"/>
              <a:gd name="connsiteY1" fmla="*/ 244409 h 819150"/>
              <a:gd name="connsiteX2" fmla="*/ 252314 w 253946"/>
              <a:gd name="connsiteY2" fmla="*/ 819150 h 819150"/>
              <a:gd name="connsiteX3" fmla="*/ 425 w 253946"/>
              <a:gd name="connsiteY3" fmla="*/ 650110 h 819150"/>
              <a:gd name="connsiteX4" fmla="*/ 1489 w 253946"/>
              <a:gd name="connsiteY4" fmla="*/ 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946" h="819150">
                <a:moveTo>
                  <a:pt x="1489" y="0"/>
                </a:moveTo>
                <a:lnTo>
                  <a:pt x="253946" y="244409"/>
                </a:lnTo>
                <a:lnTo>
                  <a:pt x="252314" y="819150"/>
                </a:lnTo>
                <a:lnTo>
                  <a:pt x="425" y="650110"/>
                </a:lnTo>
                <a:cubicBezTo>
                  <a:pt x="-1692" y="439502"/>
                  <a:pt x="4968" y="68006"/>
                  <a:pt x="1489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" name="Round Same Side Corner Rectangle 18"/>
          <p:cNvSpPr/>
          <p:nvPr/>
        </p:nvSpPr>
        <p:spPr>
          <a:xfrm rot="5400000" flipV="1">
            <a:off x="676301" y="4012362"/>
            <a:ext cx="777977" cy="913485"/>
          </a:xfrm>
          <a:prstGeom prst="round2SameRect">
            <a:avLst>
              <a:gd name="adj1" fmla="val 833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0" name="Freeform 19"/>
          <p:cNvSpPr/>
          <p:nvPr/>
        </p:nvSpPr>
        <p:spPr>
          <a:xfrm flipV="1">
            <a:off x="1522031" y="3993995"/>
            <a:ext cx="283596" cy="869841"/>
          </a:xfrm>
          <a:custGeom>
            <a:avLst/>
            <a:gdLst>
              <a:gd name="connsiteX0" fmla="*/ 0 w 245268"/>
              <a:gd name="connsiteY0" fmla="*/ 0 h 719137"/>
              <a:gd name="connsiteX1" fmla="*/ 245268 w 245268"/>
              <a:gd name="connsiteY1" fmla="*/ 145256 h 719137"/>
              <a:gd name="connsiteX2" fmla="*/ 238125 w 245268"/>
              <a:gd name="connsiteY2" fmla="*/ 719137 h 719137"/>
              <a:gd name="connsiteX3" fmla="*/ 0 w 245268"/>
              <a:gd name="connsiteY3" fmla="*/ 647700 h 719137"/>
              <a:gd name="connsiteX4" fmla="*/ 0 w 245268"/>
              <a:gd name="connsiteY4" fmla="*/ 0 h 719137"/>
              <a:gd name="connsiteX0" fmla="*/ 0 w 247839"/>
              <a:gd name="connsiteY0" fmla="*/ 0 h 723899"/>
              <a:gd name="connsiteX1" fmla="*/ 245268 w 247839"/>
              <a:gd name="connsiteY1" fmla="*/ 145256 h 723899"/>
              <a:gd name="connsiteX2" fmla="*/ 247839 w 247839"/>
              <a:gd name="connsiteY2" fmla="*/ 723899 h 723899"/>
              <a:gd name="connsiteX3" fmla="*/ 0 w 247839"/>
              <a:gd name="connsiteY3" fmla="*/ 647700 h 723899"/>
              <a:gd name="connsiteX4" fmla="*/ 0 w 247839"/>
              <a:gd name="connsiteY4" fmla="*/ 0 h 723899"/>
              <a:gd name="connsiteX0" fmla="*/ 0 w 247839"/>
              <a:gd name="connsiteY0" fmla="*/ 0 h 721518"/>
              <a:gd name="connsiteX1" fmla="*/ 245268 w 247839"/>
              <a:gd name="connsiteY1" fmla="*/ 145256 h 721518"/>
              <a:gd name="connsiteX2" fmla="*/ 247839 w 247839"/>
              <a:gd name="connsiteY2" fmla="*/ 721518 h 721518"/>
              <a:gd name="connsiteX3" fmla="*/ 0 w 247839"/>
              <a:gd name="connsiteY3" fmla="*/ 647700 h 721518"/>
              <a:gd name="connsiteX4" fmla="*/ 0 w 247839"/>
              <a:gd name="connsiteY4" fmla="*/ 0 h 72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839" h="721518">
                <a:moveTo>
                  <a:pt x="0" y="0"/>
                </a:moveTo>
                <a:lnTo>
                  <a:pt x="245268" y="145256"/>
                </a:lnTo>
                <a:lnTo>
                  <a:pt x="247839" y="721518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718190" y="1347553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27030" y="2257584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729110" y="3174793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327030" y="4082295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718190" y="4992326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6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1886482" y="1294289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2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886482" y="2204320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2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86482" y="3121529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29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886482" y="4029031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30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886482" y="493906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</p:spTree>
    <p:extLst>
      <p:ext uri="{BB962C8B-B14F-4D97-AF65-F5344CB8AC3E}">
        <p14:creationId xmlns:p14="http://schemas.microsoft.com/office/powerpoint/2010/main" val="3717909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04F1E14-4077-49CE-BE30-F1B862333BB7}"/>
              </a:ext>
            </a:extLst>
          </p:cNvPr>
          <p:cNvSpPr txBox="1">
            <a:spLocks/>
          </p:cNvSpPr>
          <p:nvPr/>
        </p:nvSpPr>
        <p:spPr>
          <a:xfrm>
            <a:off x="84303" y="6527800"/>
            <a:ext cx="228600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sz="800" b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8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4852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9616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743200"/>
            <a:ext cx="12192000" cy="411480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E063EDAE-3C20-4872-A920-DDD64F030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0" y="3869262"/>
            <a:ext cx="3596640" cy="814926"/>
          </a:xfrm>
        </p:spPr>
        <p:txBody>
          <a:bodyPr>
            <a:noAutofit/>
          </a:bodyPr>
          <a:lstStyle>
            <a:lvl1pPr algn="ctr">
              <a:defRPr sz="4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61022"/>
            <a:ext cx="2987040" cy="2112180"/>
          </a:xfrm>
          <a:prstGeom prst="rect">
            <a:avLst/>
          </a:prstGeom>
        </p:spPr>
      </p:pic>
      <p:grpSp>
        <p:nvGrpSpPr>
          <p:cNvPr id="81" name="Group 80"/>
          <p:cNvGrpSpPr/>
          <p:nvPr/>
        </p:nvGrpSpPr>
        <p:grpSpPr>
          <a:xfrm>
            <a:off x="369221" y="6091135"/>
            <a:ext cx="2782951" cy="571112"/>
            <a:chOff x="7145730" y="5048697"/>
            <a:chExt cx="2782950" cy="571112"/>
          </a:xfrm>
        </p:grpSpPr>
        <p:grpSp>
          <p:nvGrpSpPr>
            <p:cNvPr id="82" name="Group 81"/>
            <p:cNvGrpSpPr/>
            <p:nvPr/>
          </p:nvGrpSpPr>
          <p:grpSpPr>
            <a:xfrm>
              <a:off x="7145730" y="5048697"/>
              <a:ext cx="571116" cy="571112"/>
              <a:chOff x="9339783" y="4780636"/>
              <a:chExt cx="279044" cy="279044"/>
            </a:xfrm>
          </p:grpSpPr>
          <p:sp>
            <p:nvSpPr>
              <p:cNvPr id="92" name="Oval 91"/>
              <p:cNvSpPr/>
              <p:nvPr userDrawn="1"/>
            </p:nvSpPr>
            <p:spPr>
              <a:xfrm>
                <a:off x="9339783" y="4780636"/>
                <a:ext cx="279044" cy="2790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kern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3" name="Freeform 31"/>
              <p:cNvSpPr>
                <a:spLocks noEditPoints="1"/>
              </p:cNvSpPr>
              <p:nvPr userDrawn="1"/>
            </p:nvSpPr>
            <p:spPr bwMode="auto">
              <a:xfrm>
                <a:off x="9392002" y="4832855"/>
                <a:ext cx="174606" cy="174606"/>
              </a:xfrm>
              <a:custGeom>
                <a:avLst/>
                <a:gdLst/>
                <a:ahLst/>
                <a:cxnLst>
                  <a:cxn ang="0">
                    <a:pos x="365" y="125"/>
                  </a:cxn>
                  <a:cxn ang="0">
                    <a:pos x="319" y="138"/>
                  </a:cxn>
                  <a:cxn ang="0">
                    <a:pos x="290" y="169"/>
                  </a:cxn>
                  <a:cxn ang="0">
                    <a:pos x="280" y="219"/>
                  </a:cxn>
                  <a:cxn ang="0">
                    <a:pos x="276" y="257"/>
                  </a:cxn>
                  <a:cxn ang="0">
                    <a:pos x="241" y="258"/>
                  </a:cxn>
                  <a:cxn ang="0">
                    <a:pos x="268" y="325"/>
                  </a:cxn>
                  <a:cxn ang="0">
                    <a:pos x="282" y="330"/>
                  </a:cxn>
                  <a:cxn ang="0">
                    <a:pos x="283" y="534"/>
                  </a:cxn>
                  <a:cxn ang="0">
                    <a:pos x="339" y="536"/>
                  </a:cxn>
                  <a:cxn ang="0">
                    <a:pos x="368" y="529"/>
                  </a:cxn>
                  <a:cxn ang="0">
                    <a:pos x="422" y="325"/>
                  </a:cxn>
                  <a:cxn ang="0">
                    <a:pos x="426" y="294"/>
                  </a:cxn>
                  <a:cxn ang="0">
                    <a:pos x="427" y="258"/>
                  </a:cxn>
                  <a:cxn ang="0">
                    <a:pos x="394" y="260"/>
                  </a:cxn>
                  <a:cxn ang="0">
                    <a:pos x="373" y="258"/>
                  </a:cxn>
                  <a:cxn ang="0">
                    <a:pos x="368" y="212"/>
                  </a:cxn>
                  <a:cxn ang="0">
                    <a:pos x="373" y="193"/>
                  </a:cxn>
                  <a:cxn ang="0">
                    <a:pos x="427" y="126"/>
                  </a:cxn>
                  <a:cxn ang="0">
                    <a:pos x="319" y="0"/>
                  </a:cxn>
                  <a:cxn ang="0">
                    <a:pos x="420" y="10"/>
                  </a:cxn>
                  <a:cxn ang="0">
                    <a:pos x="506" y="42"/>
                  </a:cxn>
                  <a:cxn ang="0">
                    <a:pos x="572" y="90"/>
                  </a:cxn>
                  <a:cxn ang="0">
                    <a:pos x="620" y="153"/>
                  </a:cxn>
                  <a:cxn ang="0">
                    <a:pos x="651" y="226"/>
                  </a:cxn>
                  <a:cxn ang="0">
                    <a:pos x="663" y="305"/>
                  </a:cxn>
                  <a:cxn ang="0">
                    <a:pos x="659" y="385"/>
                  </a:cxn>
                  <a:cxn ang="0">
                    <a:pos x="638" y="462"/>
                  </a:cxn>
                  <a:cxn ang="0">
                    <a:pos x="601" y="533"/>
                  </a:cxn>
                  <a:cxn ang="0">
                    <a:pos x="547" y="593"/>
                  </a:cxn>
                  <a:cxn ang="0">
                    <a:pos x="477" y="636"/>
                  </a:cxn>
                  <a:cxn ang="0">
                    <a:pos x="391" y="661"/>
                  </a:cxn>
                  <a:cxn ang="0">
                    <a:pos x="290" y="661"/>
                  </a:cxn>
                  <a:cxn ang="0">
                    <a:pos x="216" y="640"/>
                  </a:cxn>
                  <a:cxn ang="0">
                    <a:pos x="144" y="598"/>
                  </a:cxn>
                  <a:cxn ang="0">
                    <a:pos x="80" y="537"/>
                  </a:cxn>
                  <a:cxn ang="0">
                    <a:pos x="30" y="461"/>
                  </a:cxn>
                  <a:cxn ang="0">
                    <a:pos x="3" y="373"/>
                  </a:cxn>
                  <a:cxn ang="0">
                    <a:pos x="3" y="276"/>
                  </a:cxn>
                  <a:cxn ang="0">
                    <a:pos x="37" y="175"/>
                  </a:cxn>
                  <a:cxn ang="0">
                    <a:pos x="73" y="121"/>
                  </a:cxn>
                  <a:cxn ang="0">
                    <a:pos x="125" y="71"/>
                  </a:cxn>
                  <a:cxn ang="0">
                    <a:pos x="191" y="31"/>
                  </a:cxn>
                  <a:cxn ang="0">
                    <a:pos x="273" y="6"/>
                  </a:cxn>
                </a:cxnLst>
                <a:rect l="0" t="0" r="r" b="b"/>
                <a:pathLst>
                  <a:path w="663" h="663">
                    <a:moveTo>
                      <a:pt x="394" y="124"/>
                    </a:moveTo>
                    <a:lnTo>
                      <a:pt x="365" y="125"/>
                    </a:lnTo>
                    <a:lnTo>
                      <a:pt x="340" y="129"/>
                    </a:lnTo>
                    <a:lnTo>
                      <a:pt x="319" y="138"/>
                    </a:lnTo>
                    <a:lnTo>
                      <a:pt x="302" y="151"/>
                    </a:lnTo>
                    <a:lnTo>
                      <a:pt x="290" y="169"/>
                    </a:lnTo>
                    <a:lnTo>
                      <a:pt x="283" y="192"/>
                    </a:lnTo>
                    <a:lnTo>
                      <a:pt x="280" y="219"/>
                    </a:lnTo>
                    <a:lnTo>
                      <a:pt x="283" y="253"/>
                    </a:lnTo>
                    <a:lnTo>
                      <a:pt x="276" y="257"/>
                    </a:lnTo>
                    <a:lnTo>
                      <a:pt x="266" y="258"/>
                    </a:lnTo>
                    <a:lnTo>
                      <a:pt x="241" y="258"/>
                    </a:lnTo>
                    <a:lnTo>
                      <a:pt x="241" y="325"/>
                    </a:lnTo>
                    <a:lnTo>
                      <a:pt x="268" y="325"/>
                    </a:lnTo>
                    <a:lnTo>
                      <a:pt x="276" y="326"/>
                    </a:lnTo>
                    <a:lnTo>
                      <a:pt x="282" y="330"/>
                    </a:lnTo>
                    <a:lnTo>
                      <a:pt x="283" y="337"/>
                    </a:lnTo>
                    <a:lnTo>
                      <a:pt x="283" y="534"/>
                    </a:lnTo>
                    <a:lnTo>
                      <a:pt x="319" y="534"/>
                    </a:lnTo>
                    <a:lnTo>
                      <a:pt x="339" y="536"/>
                    </a:lnTo>
                    <a:lnTo>
                      <a:pt x="355" y="534"/>
                    </a:lnTo>
                    <a:lnTo>
                      <a:pt x="368" y="529"/>
                    </a:lnTo>
                    <a:lnTo>
                      <a:pt x="368" y="325"/>
                    </a:lnTo>
                    <a:lnTo>
                      <a:pt x="422" y="325"/>
                    </a:lnTo>
                    <a:lnTo>
                      <a:pt x="425" y="310"/>
                    </a:lnTo>
                    <a:lnTo>
                      <a:pt x="426" y="294"/>
                    </a:lnTo>
                    <a:lnTo>
                      <a:pt x="427" y="278"/>
                    </a:lnTo>
                    <a:lnTo>
                      <a:pt x="427" y="258"/>
                    </a:lnTo>
                    <a:lnTo>
                      <a:pt x="405" y="258"/>
                    </a:lnTo>
                    <a:lnTo>
                      <a:pt x="394" y="260"/>
                    </a:lnTo>
                    <a:lnTo>
                      <a:pt x="383" y="260"/>
                    </a:lnTo>
                    <a:lnTo>
                      <a:pt x="373" y="258"/>
                    </a:lnTo>
                    <a:lnTo>
                      <a:pt x="368" y="253"/>
                    </a:lnTo>
                    <a:lnTo>
                      <a:pt x="368" y="212"/>
                    </a:lnTo>
                    <a:lnTo>
                      <a:pt x="369" y="201"/>
                    </a:lnTo>
                    <a:lnTo>
                      <a:pt x="373" y="193"/>
                    </a:lnTo>
                    <a:lnTo>
                      <a:pt x="427" y="193"/>
                    </a:lnTo>
                    <a:lnTo>
                      <a:pt x="427" y="126"/>
                    </a:lnTo>
                    <a:lnTo>
                      <a:pt x="394" y="124"/>
                    </a:lnTo>
                    <a:close/>
                    <a:moveTo>
                      <a:pt x="319" y="0"/>
                    </a:moveTo>
                    <a:lnTo>
                      <a:pt x="372" y="2"/>
                    </a:lnTo>
                    <a:lnTo>
                      <a:pt x="420" y="10"/>
                    </a:lnTo>
                    <a:lnTo>
                      <a:pt x="465" y="24"/>
                    </a:lnTo>
                    <a:lnTo>
                      <a:pt x="506" y="42"/>
                    </a:lnTo>
                    <a:lnTo>
                      <a:pt x="541" y="65"/>
                    </a:lnTo>
                    <a:lnTo>
                      <a:pt x="572" y="90"/>
                    </a:lnTo>
                    <a:lnTo>
                      <a:pt x="598" y="121"/>
                    </a:lnTo>
                    <a:lnTo>
                      <a:pt x="620" y="153"/>
                    </a:lnTo>
                    <a:lnTo>
                      <a:pt x="638" y="189"/>
                    </a:lnTo>
                    <a:lnTo>
                      <a:pt x="651" y="226"/>
                    </a:lnTo>
                    <a:lnTo>
                      <a:pt x="659" y="265"/>
                    </a:lnTo>
                    <a:lnTo>
                      <a:pt x="663" y="305"/>
                    </a:lnTo>
                    <a:lnTo>
                      <a:pt x="663" y="346"/>
                    </a:lnTo>
                    <a:lnTo>
                      <a:pt x="659" y="385"/>
                    </a:lnTo>
                    <a:lnTo>
                      <a:pt x="651" y="425"/>
                    </a:lnTo>
                    <a:lnTo>
                      <a:pt x="638" y="462"/>
                    </a:lnTo>
                    <a:lnTo>
                      <a:pt x="622" y="498"/>
                    </a:lnTo>
                    <a:lnTo>
                      <a:pt x="601" y="533"/>
                    </a:lnTo>
                    <a:lnTo>
                      <a:pt x="576" y="564"/>
                    </a:lnTo>
                    <a:lnTo>
                      <a:pt x="547" y="593"/>
                    </a:lnTo>
                    <a:lnTo>
                      <a:pt x="513" y="616"/>
                    </a:lnTo>
                    <a:lnTo>
                      <a:pt x="477" y="636"/>
                    </a:lnTo>
                    <a:lnTo>
                      <a:pt x="436" y="651"/>
                    </a:lnTo>
                    <a:lnTo>
                      <a:pt x="391" y="661"/>
                    </a:lnTo>
                    <a:lnTo>
                      <a:pt x="343" y="663"/>
                    </a:lnTo>
                    <a:lnTo>
                      <a:pt x="290" y="661"/>
                    </a:lnTo>
                    <a:lnTo>
                      <a:pt x="254" y="654"/>
                    </a:lnTo>
                    <a:lnTo>
                      <a:pt x="216" y="640"/>
                    </a:lnTo>
                    <a:lnTo>
                      <a:pt x="179" y="622"/>
                    </a:lnTo>
                    <a:lnTo>
                      <a:pt x="144" y="598"/>
                    </a:lnTo>
                    <a:lnTo>
                      <a:pt x="111" y="570"/>
                    </a:lnTo>
                    <a:lnTo>
                      <a:pt x="80" y="537"/>
                    </a:lnTo>
                    <a:lnTo>
                      <a:pt x="53" y="501"/>
                    </a:lnTo>
                    <a:lnTo>
                      <a:pt x="30" y="461"/>
                    </a:lnTo>
                    <a:lnTo>
                      <a:pt x="14" y="419"/>
                    </a:lnTo>
                    <a:lnTo>
                      <a:pt x="3" y="373"/>
                    </a:lnTo>
                    <a:lnTo>
                      <a:pt x="0" y="326"/>
                    </a:lnTo>
                    <a:lnTo>
                      <a:pt x="3" y="276"/>
                    </a:lnTo>
                    <a:lnTo>
                      <a:pt x="15" y="226"/>
                    </a:lnTo>
                    <a:lnTo>
                      <a:pt x="37" y="175"/>
                    </a:lnTo>
                    <a:lnTo>
                      <a:pt x="54" y="147"/>
                    </a:lnTo>
                    <a:lnTo>
                      <a:pt x="73" y="121"/>
                    </a:lnTo>
                    <a:lnTo>
                      <a:pt x="97" y="95"/>
                    </a:lnTo>
                    <a:lnTo>
                      <a:pt x="125" y="71"/>
                    </a:lnTo>
                    <a:lnTo>
                      <a:pt x="157" y="49"/>
                    </a:lnTo>
                    <a:lnTo>
                      <a:pt x="191" y="31"/>
                    </a:lnTo>
                    <a:lnTo>
                      <a:pt x="230" y="15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7883008" y="5048697"/>
              <a:ext cx="571116" cy="571112"/>
              <a:chOff x="9665008" y="4780636"/>
              <a:chExt cx="279044" cy="279044"/>
            </a:xfrm>
          </p:grpSpPr>
          <p:sp>
            <p:nvSpPr>
              <p:cNvPr id="90" name="Oval 89"/>
              <p:cNvSpPr/>
              <p:nvPr userDrawn="1"/>
            </p:nvSpPr>
            <p:spPr>
              <a:xfrm>
                <a:off x="9665008" y="4780636"/>
                <a:ext cx="279044" cy="2790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kern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1" name="Freeform 48"/>
              <p:cNvSpPr>
                <a:spLocks/>
              </p:cNvSpPr>
              <p:nvPr userDrawn="1"/>
            </p:nvSpPr>
            <p:spPr bwMode="auto">
              <a:xfrm>
                <a:off x="9706594" y="4852691"/>
                <a:ext cx="195872" cy="134934"/>
              </a:xfrm>
              <a:custGeom>
                <a:avLst/>
                <a:gdLst>
                  <a:gd name="T0" fmla="*/ 652 w 720"/>
                  <a:gd name="T1" fmla="*/ 218 h 496"/>
                  <a:gd name="T2" fmla="*/ 688 w 720"/>
                  <a:gd name="T3" fmla="*/ 206 h 496"/>
                  <a:gd name="T4" fmla="*/ 712 w 720"/>
                  <a:gd name="T5" fmla="*/ 182 h 496"/>
                  <a:gd name="T6" fmla="*/ 700 w 720"/>
                  <a:gd name="T7" fmla="*/ 180 h 496"/>
                  <a:gd name="T8" fmla="*/ 642 w 720"/>
                  <a:gd name="T9" fmla="*/ 186 h 496"/>
                  <a:gd name="T10" fmla="*/ 628 w 720"/>
                  <a:gd name="T11" fmla="*/ 166 h 496"/>
                  <a:gd name="T12" fmla="*/ 606 w 720"/>
                  <a:gd name="T13" fmla="*/ 118 h 496"/>
                  <a:gd name="T14" fmla="*/ 548 w 720"/>
                  <a:gd name="T15" fmla="*/ 64 h 496"/>
                  <a:gd name="T16" fmla="*/ 500 w 720"/>
                  <a:gd name="T17" fmla="*/ 48 h 496"/>
                  <a:gd name="T18" fmla="*/ 476 w 720"/>
                  <a:gd name="T19" fmla="*/ 48 h 496"/>
                  <a:gd name="T20" fmla="*/ 504 w 720"/>
                  <a:gd name="T21" fmla="*/ 38 h 496"/>
                  <a:gd name="T22" fmla="*/ 534 w 720"/>
                  <a:gd name="T23" fmla="*/ 26 h 496"/>
                  <a:gd name="T24" fmla="*/ 536 w 720"/>
                  <a:gd name="T25" fmla="*/ 16 h 496"/>
                  <a:gd name="T26" fmla="*/ 524 w 720"/>
                  <a:gd name="T27" fmla="*/ 12 h 496"/>
                  <a:gd name="T28" fmla="*/ 466 w 720"/>
                  <a:gd name="T29" fmla="*/ 30 h 496"/>
                  <a:gd name="T30" fmla="*/ 490 w 720"/>
                  <a:gd name="T31" fmla="*/ 18 h 496"/>
                  <a:gd name="T32" fmla="*/ 504 w 720"/>
                  <a:gd name="T33" fmla="*/ 0 h 496"/>
                  <a:gd name="T34" fmla="*/ 474 w 720"/>
                  <a:gd name="T35" fmla="*/ 10 h 496"/>
                  <a:gd name="T36" fmla="*/ 448 w 720"/>
                  <a:gd name="T37" fmla="*/ 26 h 496"/>
                  <a:gd name="T38" fmla="*/ 460 w 720"/>
                  <a:gd name="T39" fmla="*/ 6 h 496"/>
                  <a:gd name="T40" fmla="*/ 406 w 720"/>
                  <a:gd name="T41" fmla="*/ 58 h 496"/>
                  <a:gd name="T42" fmla="*/ 368 w 720"/>
                  <a:gd name="T43" fmla="*/ 128 h 496"/>
                  <a:gd name="T44" fmla="*/ 318 w 720"/>
                  <a:gd name="T45" fmla="*/ 154 h 496"/>
                  <a:gd name="T46" fmla="*/ 292 w 720"/>
                  <a:gd name="T47" fmla="*/ 136 h 496"/>
                  <a:gd name="T48" fmla="*/ 166 w 720"/>
                  <a:gd name="T49" fmla="*/ 76 h 496"/>
                  <a:gd name="T50" fmla="*/ 108 w 720"/>
                  <a:gd name="T51" fmla="*/ 66 h 496"/>
                  <a:gd name="T52" fmla="*/ 120 w 720"/>
                  <a:gd name="T53" fmla="*/ 100 h 496"/>
                  <a:gd name="T54" fmla="*/ 152 w 720"/>
                  <a:gd name="T55" fmla="*/ 134 h 496"/>
                  <a:gd name="T56" fmla="*/ 160 w 720"/>
                  <a:gd name="T57" fmla="*/ 144 h 496"/>
                  <a:gd name="T58" fmla="*/ 124 w 720"/>
                  <a:gd name="T59" fmla="*/ 150 h 496"/>
                  <a:gd name="T60" fmla="*/ 138 w 720"/>
                  <a:gd name="T61" fmla="*/ 184 h 496"/>
                  <a:gd name="T62" fmla="*/ 170 w 720"/>
                  <a:gd name="T63" fmla="*/ 210 h 496"/>
                  <a:gd name="T64" fmla="*/ 206 w 720"/>
                  <a:gd name="T65" fmla="*/ 222 h 496"/>
                  <a:gd name="T66" fmla="*/ 166 w 720"/>
                  <a:gd name="T67" fmla="*/ 234 h 496"/>
                  <a:gd name="T68" fmla="*/ 160 w 720"/>
                  <a:gd name="T69" fmla="*/ 250 h 496"/>
                  <a:gd name="T70" fmla="*/ 186 w 720"/>
                  <a:gd name="T71" fmla="*/ 274 h 496"/>
                  <a:gd name="T72" fmla="*/ 226 w 720"/>
                  <a:gd name="T73" fmla="*/ 286 h 496"/>
                  <a:gd name="T74" fmla="*/ 236 w 720"/>
                  <a:gd name="T75" fmla="*/ 290 h 496"/>
                  <a:gd name="T76" fmla="*/ 218 w 720"/>
                  <a:gd name="T77" fmla="*/ 306 h 496"/>
                  <a:gd name="T78" fmla="*/ 216 w 720"/>
                  <a:gd name="T79" fmla="*/ 322 h 496"/>
                  <a:gd name="T80" fmla="*/ 236 w 720"/>
                  <a:gd name="T81" fmla="*/ 342 h 496"/>
                  <a:gd name="T82" fmla="*/ 268 w 720"/>
                  <a:gd name="T83" fmla="*/ 346 h 496"/>
                  <a:gd name="T84" fmla="*/ 220 w 720"/>
                  <a:gd name="T85" fmla="*/ 382 h 496"/>
                  <a:gd name="T86" fmla="*/ 168 w 720"/>
                  <a:gd name="T87" fmla="*/ 400 h 496"/>
                  <a:gd name="T88" fmla="*/ 112 w 720"/>
                  <a:gd name="T89" fmla="*/ 404 h 496"/>
                  <a:gd name="T90" fmla="*/ 60 w 720"/>
                  <a:gd name="T91" fmla="*/ 392 h 496"/>
                  <a:gd name="T92" fmla="*/ 14 w 720"/>
                  <a:gd name="T93" fmla="*/ 364 h 496"/>
                  <a:gd name="T94" fmla="*/ 18 w 720"/>
                  <a:gd name="T95" fmla="*/ 376 h 496"/>
                  <a:gd name="T96" fmla="*/ 76 w 720"/>
                  <a:gd name="T97" fmla="*/ 430 h 496"/>
                  <a:gd name="T98" fmla="*/ 144 w 720"/>
                  <a:gd name="T99" fmla="*/ 468 h 496"/>
                  <a:gd name="T100" fmla="*/ 216 w 720"/>
                  <a:gd name="T101" fmla="*/ 490 h 496"/>
                  <a:gd name="T102" fmla="*/ 290 w 720"/>
                  <a:gd name="T103" fmla="*/ 496 h 496"/>
                  <a:gd name="T104" fmla="*/ 364 w 720"/>
                  <a:gd name="T105" fmla="*/ 490 h 496"/>
                  <a:gd name="T106" fmla="*/ 434 w 720"/>
                  <a:gd name="T107" fmla="*/ 470 h 496"/>
                  <a:gd name="T108" fmla="*/ 498 w 720"/>
                  <a:gd name="T109" fmla="*/ 438 h 496"/>
                  <a:gd name="T110" fmla="*/ 554 w 720"/>
                  <a:gd name="T111" fmla="*/ 396 h 496"/>
                  <a:gd name="T112" fmla="*/ 598 w 720"/>
                  <a:gd name="T113" fmla="*/ 344 h 496"/>
                  <a:gd name="T114" fmla="*/ 628 w 720"/>
                  <a:gd name="T115" fmla="*/ 284 h 496"/>
                  <a:gd name="T116" fmla="*/ 650 w 720"/>
                  <a:gd name="T117" fmla="*/ 260 h 496"/>
                  <a:gd name="T118" fmla="*/ 688 w 720"/>
                  <a:gd name="T119" fmla="*/ 252 h 496"/>
                  <a:gd name="T120" fmla="*/ 720 w 720"/>
                  <a:gd name="T121" fmla="*/ 228 h 496"/>
                  <a:gd name="T122" fmla="*/ 678 w 720"/>
                  <a:gd name="T123" fmla="*/ 230 h 496"/>
                  <a:gd name="T124" fmla="*/ 638 w 720"/>
                  <a:gd name="T125" fmla="*/ 220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20" h="496">
                    <a:moveTo>
                      <a:pt x="638" y="220"/>
                    </a:moveTo>
                    <a:lnTo>
                      <a:pt x="638" y="220"/>
                    </a:lnTo>
                    <a:lnTo>
                      <a:pt x="652" y="218"/>
                    </a:lnTo>
                    <a:lnTo>
                      <a:pt x="666" y="216"/>
                    </a:lnTo>
                    <a:lnTo>
                      <a:pt x="678" y="210"/>
                    </a:lnTo>
                    <a:lnTo>
                      <a:pt x="688" y="206"/>
                    </a:lnTo>
                    <a:lnTo>
                      <a:pt x="698" y="198"/>
                    </a:lnTo>
                    <a:lnTo>
                      <a:pt x="706" y="192"/>
                    </a:lnTo>
                    <a:lnTo>
                      <a:pt x="712" y="182"/>
                    </a:lnTo>
                    <a:lnTo>
                      <a:pt x="716" y="174"/>
                    </a:lnTo>
                    <a:lnTo>
                      <a:pt x="716" y="174"/>
                    </a:lnTo>
                    <a:lnTo>
                      <a:pt x="700" y="180"/>
                    </a:lnTo>
                    <a:lnTo>
                      <a:pt x="678" y="186"/>
                    </a:lnTo>
                    <a:lnTo>
                      <a:pt x="654" y="186"/>
                    </a:lnTo>
                    <a:lnTo>
                      <a:pt x="642" y="186"/>
                    </a:lnTo>
                    <a:lnTo>
                      <a:pt x="632" y="184"/>
                    </a:lnTo>
                    <a:lnTo>
                      <a:pt x="632" y="184"/>
                    </a:lnTo>
                    <a:lnTo>
                      <a:pt x="628" y="166"/>
                    </a:lnTo>
                    <a:lnTo>
                      <a:pt x="628" y="166"/>
                    </a:lnTo>
                    <a:lnTo>
                      <a:pt x="618" y="142"/>
                    </a:lnTo>
                    <a:lnTo>
                      <a:pt x="606" y="118"/>
                    </a:lnTo>
                    <a:lnTo>
                      <a:pt x="590" y="96"/>
                    </a:lnTo>
                    <a:lnTo>
                      <a:pt x="570" y="78"/>
                    </a:lnTo>
                    <a:lnTo>
                      <a:pt x="548" y="64"/>
                    </a:lnTo>
                    <a:lnTo>
                      <a:pt x="526" y="54"/>
                    </a:lnTo>
                    <a:lnTo>
                      <a:pt x="514" y="50"/>
                    </a:lnTo>
                    <a:lnTo>
                      <a:pt x="500" y="48"/>
                    </a:lnTo>
                    <a:lnTo>
                      <a:pt x="488" y="46"/>
                    </a:lnTo>
                    <a:lnTo>
                      <a:pt x="476" y="48"/>
                    </a:lnTo>
                    <a:lnTo>
                      <a:pt x="476" y="48"/>
                    </a:lnTo>
                    <a:lnTo>
                      <a:pt x="492" y="42"/>
                    </a:lnTo>
                    <a:lnTo>
                      <a:pt x="492" y="42"/>
                    </a:lnTo>
                    <a:lnTo>
                      <a:pt x="504" y="38"/>
                    </a:lnTo>
                    <a:lnTo>
                      <a:pt x="520" y="34"/>
                    </a:lnTo>
                    <a:lnTo>
                      <a:pt x="528" y="30"/>
                    </a:lnTo>
                    <a:lnTo>
                      <a:pt x="534" y="26"/>
                    </a:lnTo>
                    <a:lnTo>
                      <a:pt x="538" y="22"/>
                    </a:lnTo>
                    <a:lnTo>
                      <a:pt x="536" y="16"/>
                    </a:lnTo>
                    <a:lnTo>
                      <a:pt x="536" y="16"/>
                    </a:lnTo>
                    <a:lnTo>
                      <a:pt x="536" y="14"/>
                    </a:lnTo>
                    <a:lnTo>
                      <a:pt x="532" y="12"/>
                    </a:lnTo>
                    <a:lnTo>
                      <a:pt x="524" y="12"/>
                    </a:lnTo>
                    <a:lnTo>
                      <a:pt x="514" y="14"/>
                    </a:lnTo>
                    <a:lnTo>
                      <a:pt x="504" y="16"/>
                    </a:lnTo>
                    <a:lnTo>
                      <a:pt x="466" y="30"/>
                    </a:lnTo>
                    <a:lnTo>
                      <a:pt x="466" y="30"/>
                    </a:lnTo>
                    <a:lnTo>
                      <a:pt x="478" y="24"/>
                    </a:lnTo>
                    <a:lnTo>
                      <a:pt x="490" y="18"/>
                    </a:lnTo>
                    <a:lnTo>
                      <a:pt x="500" y="10"/>
                    </a:lnTo>
                    <a:lnTo>
                      <a:pt x="504" y="6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490" y="4"/>
                    </a:lnTo>
                    <a:lnTo>
                      <a:pt x="474" y="10"/>
                    </a:lnTo>
                    <a:lnTo>
                      <a:pt x="462" y="16"/>
                    </a:lnTo>
                    <a:lnTo>
                      <a:pt x="448" y="26"/>
                    </a:lnTo>
                    <a:lnTo>
                      <a:pt x="448" y="26"/>
                    </a:lnTo>
                    <a:lnTo>
                      <a:pt x="456" y="16"/>
                    </a:lnTo>
                    <a:lnTo>
                      <a:pt x="460" y="6"/>
                    </a:lnTo>
                    <a:lnTo>
                      <a:pt x="460" y="6"/>
                    </a:lnTo>
                    <a:lnTo>
                      <a:pt x="440" y="20"/>
                    </a:lnTo>
                    <a:lnTo>
                      <a:pt x="422" y="38"/>
                    </a:lnTo>
                    <a:lnTo>
                      <a:pt x="406" y="58"/>
                    </a:lnTo>
                    <a:lnTo>
                      <a:pt x="392" y="80"/>
                    </a:lnTo>
                    <a:lnTo>
                      <a:pt x="380" y="104"/>
                    </a:lnTo>
                    <a:lnTo>
                      <a:pt x="368" y="128"/>
                    </a:lnTo>
                    <a:lnTo>
                      <a:pt x="346" y="180"/>
                    </a:lnTo>
                    <a:lnTo>
                      <a:pt x="346" y="180"/>
                    </a:lnTo>
                    <a:lnTo>
                      <a:pt x="318" y="154"/>
                    </a:lnTo>
                    <a:lnTo>
                      <a:pt x="304" y="144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256" y="116"/>
                    </a:lnTo>
                    <a:lnTo>
                      <a:pt x="214" y="98"/>
                    </a:lnTo>
                    <a:lnTo>
                      <a:pt x="166" y="76"/>
                    </a:lnTo>
                    <a:lnTo>
                      <a:pt x="108" y="54"/>
                    </a:lnTo>
                    <a:lnTo>
                      <a:pt x="108" y="54"/>
                    </a:lnTo>
                    <a:lnTo>
                      <a:pt x="108" y="66"/>
                    </a:lnTo>
                    <a:lnTo>
                      <a:pt x="110" y="76"/>
                    </a:lnTo>
                    <a:lnTo>
                      <a:pt x="114" y="88"/>
                    </a:lnTo>
                    <a:lnTo>
                      <a:pt x="120" y="100"/>
                    </a:lnTo>
                    <a:lnTo>
                      <a:pt x="128" y="112"/>
                    </a:lnTo>
                    <a:lnTo>
                      <a:pt x="138" y="124"/>
                    </a:lnTo>
                    <a:lnTo>
                      <a:pt x="152" y="134"/>
                    </a:lnTo>
                    <a:lnTo>
                      <a:pt x="170" y="144"/>
                    </a:lnTo>
                    <a:lnTo>
                      <a:pt x="170" y="144"/>
                    </a:lnTo>
                    <a:lnTo>
                      <a:pt x="160" y="144"/>
                    </a:lnTo>
                    <a:lnTo>
                      <a:pt x="148" y="146"/>
                    </a:lnTo>
                    <a:lnTo>
                      <a:pt x="124" y="150"/>
                    </a:lnTo>
                    <a:lnTo>
                      <a:pt x="124" y="150"/>
                    </a:lnTo>
                    <a:lnTo>
                      <a:pt x="128" y="162"/>
                    </a:lnTo>
                    <a:lnTo>
                      <a:pt x="132" y="172"/>
                    </a:lnTo>
                    <a:lnTo>
                      <a:pt x="138" y="184"/>
                    </a:lnTo>
                    <a:lnTo>
                      <a:pt x="146" y="194"/>
                    </a:lnTo>
                    <a:lnTo>
                      <a:pt x="158" y="202"/>
                    </a:lnTo>
                    <a:lnTo>
                      <a:pt x="170" y="210"/>
                    </a:lnTo>
                    <a:lnTo>
                      <a:pt x="186" y="216"/>
                    </a:lnTo>
                    <a:lnTo>
                      <a:pt x="206" y="222"/>
                    </a:lnTo>
                    <a:lnTo>
                      <a:pt x="206" y="222"/>
                    </a:lnTo>
                    <a:lnTo>
                      <a:pt x="188" y="224"/>
                    </a:lnTo>
                    <a:lnTo>
                      <a:pt x="176" y="228"/>
                    </a:lnTo>
                    <a:lnTo>
                      <a:pt x="166" y="234"/>
                    </a:lnTo>
                    <a:lnTo>
                      <a:pt x="156" y="242"/>
                    </a:lnTo>
                    <a:lnTo>
                      <a:pt x="156" y="242"/>
                    </a:lnTo>
                    <a:lnTo>
                      <a:pt x="160" y="250"/>
                    </a:lnTo>
                    <a:lnTo>
                      <a:pt x="168" y="258"/>
                    </a:lnTo>
                    <a:lnTo>
                      <a:pt x="176" y="266"/>
                    </a:lnTo>
                    <a:lnTo>
                      <a:pt x="186" y="274"/>
                    </a:lnTo>
                    <a:lnTo>
                      <a:pt x="198" y="280"/>
                    </a:lnTo>
                    <a:lnTo>
                      <a:pt x="212" y="284"/>
                    </a:lnTo>
                    <a:lnTo>
                      <a:pt x="226" y="286"/>
                    </a:lnTo>
                    <a:lnTo>
                      <a:pt x="244" y="284"/>
                    </a:lnTo>
                    <a:lnTo>
                      <a:pt x="244" y="284"/>
                    </a:lnTo>
                    <a:lnTo>
                      <a:pt x="236" y="290"/>
                    </a:lnTo>
                    <a:lnTo>
                      <a:pt x="228" y="294"/>
                    </a:lnTo>
                    <a:lnTo>
                      <a:pt x="222" y="300"/>
                    </a:lnTo>
                    <a:lnTo>
                      <a:pt x="218" y="306"/>
                    </a:lnTo>
                    <a:lnTo>
                      <a:pt x="216" y="310"/>
                    </a:lnTo>
                    <a:lnTo>
                      <a:pt x="216" y="316"/>
                    </a:lnTo>
                    <a:lnTo>
                      <a:pt x="216" y="322"/>
                    </a:lnTo>
                    <a:lnTo>
                      <a:pt x="218" y="326"/>
                    </a:lnTo>
                    <a:lnTo>
                      <a:pt x="226" y="336"/>
                    </a:lnTo>
                    <a:lnTo>
                      <a:pt x="236" y="342"/>
                    </a:lnTo>
                    <a:lnTo>
                      <a:pt x="250" y="346"/>
                    </a:lnTo>
                    <a:lnTo>
                      <a:pt x="268" y="346"/>
                    </a:lnTo>
                    <a:lnTo>
                      <a:pt x="268" y="346"/>
                    </a:lnTo>
                    <a:lnTo>
                      <a:pt x="252" y="360"/>
                    </a:lnTo>
                    <a:lnTo>
                      <a:pt x="236" y="372"/>
                    </a:lnTo>
                    <a:lnTo>
                      <a:pt x="220" y="382"/>
                    </a:lnTo>
                    <a:lnTo>
                      <a:pt x="202" y="390"/>
                    </a:lnTo>
                    <a:lnTo>
                      <a:pt x="186" y="396"/>
                    </a:lnTo>
                    <a:lnTo>
                      <a:pt x="168" y="400"/>
                    </a:lnTo>
                    <a:lnTo>
                      <a:pt x="150" y="404"/>
                    </a:lnTo>
                    <a:lnTo>
                      <a:pt x="130" y="404"/>
                    </a:lnTo>
                    <a:lnTo>
                      <a:pt x="112" y="404"/>
                    </a:lnTo>
                    <a:lnTo>
                      <a:pt x="94" y="400"/>
                    </a:lnTo>
                    <a:lnTo>
                      <a:pt x="78" y="396"/>
                    </a:lnTo>
                    <a:lnTo>
                      <a:pt x="60" y="392"/>
                    </a:lnTo>
                    <a:lnTo>
                      <a:pt x="44" y="384"/>
                    </a:lnTo>
                    <a:lnTo>
                      <a:pt x="28" y="376"/>
                    </a:lnTo>
                    <a:lnTo>
                      <a:pt x="14" y="364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18" y="376"/>
                    </a:lnTo>
                    <a:lnTo>
                      <a:pt x="36" y="396"/>
                    </a:lnTo>
                    <a:lnTo>
                      <a:pt x="56" y="414"/>
                    </a:lnTo>
                    <a:lnTo>
                      <a:pt x="76" y="430"/>
                    </a:lnTo>
                    <a:lnTo>
                      <a:pt x="98" y="444"/>
                    </a:lnTo>
                    <a:lnTo>
                      <a:pt x="120" y="456"/>
                    </a:lnTo>
                    <a:lnTo>
                      <a:pt x="144" y="468"/>
                    </a:lnTo>
                    <a:lnTo>
                      <a:pt x="168" y="476"/>
                    </a:lnTo>
                    <a:lnTo>
                      <a:pt x="192" y="484"/>
                    </a:lnTo>
                    <a:lnTo>
                      <a:pt x="216" y="490"/>
                    </a:lnTo>
                    <a:lnTo>
                      <a:pt x="240" y="494"/>
                    </a:lnTo>
                    <a:lnTo>
                      <a:pt x="264" y="496"/>
                    </a:lnTo>
                    <a:lnTo>
                      <a:pt x="290" y="496"/>
                    </a:lnTo>
                    <a:lnTo>
                      <a:pt x="314" y="496"/>
                    </a:lnTo>
                    <a:lnTo>
                      <a:pt x="338" y="492"/>
                    </a:lnTo>
                    <a:lnTo>
                      <a:pt x="364" y="490"/>
                    </a:lnTo>
                    <a:lnTo>
                      <a:pt x="386" y="484"/>
                    </a:lnTo>
                    <a:lnTo>
                      <a:pt x="410" y="478"/>
                    </a:lnTo>
                    <a:lnTo>
                      <a:pt x="434" y="470"/>
                    </a:lnTo>
                    <a:lnTo>
                      <a:pt x="456" y="460"/>
                    </a:lnTo>
                    <a:lnTo>
                      <a:pt x="476" y="450"/>
                    </a:lnTo>
                    <a:lnTo>
                      <a:pt x="498" y="438"/>
                    </a:lnTo>
                    <a:lnTo>
                      <a:pt x="518" y="424"/>
                    </a:lnTo>
                    <a:lnTo>
                      <a:pt x="536" y="410"/>
                    </a:lnTo>
                    <a:lnTo>
                      <a:pt x="554" y="396"/>
                    </a:lnTo>
                    <a:lnTo>
                      <a:pt x="570" y="380"/>
                    </a:lnTo>
                    <a:lnTo>
                      <a:pt x="584" y="362"/>
                    </a:lnTo>
                    <a:lnTo>
                      <a:pt x="598" y="344"/>
                    </a:lnTo>
                    <a:lnTo>
                      <a:pt x="610" y="324"/>
                    </a:lnTo>
                    <a:lnTo>
                      <a:pt x="620" y="304"/>
                    </a:lnTo>
                    <a:lnTo>
                      <a:pt x="628" y="284"/>
                    </a:lnTo>
                    <a:lnTo>
                      <a:pt x="634" y="262"/>
                    </a:lnTo>
                    <a:lnTo>
                      <a:pt x="634" y="262"/>
                    </a:lnTo>
                    <a:lnTo>
                      <a:pt x="650" y="260"/>
                    </a:lnTo>
                    <a:lnTo>
                      <a:pt x="664" y="258"/>
                    </a:lnTo>
                    <a:lnTo>
                      <a:pt x="676" y="256"/>
                    </a:lnTo>
                    <a:lnTo>
                      <a:pt x="688" y="252"/>
                    </a:lnTo>
                    <a:lnTo>
                      <a:pt x="698" y="246"/>
                    </a:lnTo>
                    <a:lnTo>
                      <a:pt x="706" y="242"/>
                    </a:lnTo>
                    <a:lnTo>
                      <a:pt x="720" y="228"/>
                    </a:lnTo>
                    <a:lnTo>
                      <a:pt x="720" y="228"/>
                    </a:lnTo>
                    <a:lnTo>
                      <a:pt x="700" y="230"/>
                    </a:lnTo>
                    <a:lnTo>
                      <a:pt x="678" y="230"/>
                    </a:lnTo>
                    <a:lnTo>
                      <a:pt x="656" y="226"/>
                    </a:lnTo>
                    <a:lnTo>
                      <a:pt x="638" y="220"/>
                    </a:lnTo>
                    <a:lnTo>
                      <a:pt x="638" y="22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9357564" y="5048697"/>
              <a:ext cx="571116" cy="571112"/>
              <a:chOff x="10309320" y="4780636"/>
              <a:chExt cx="279044" cy="279044"/>
            </a:xfrm>
          </p:grpSpPr>
          <p:sp>
            <p:nvSpPr>
              <p:cNvPr id="88" name="Oval 87"/>
              <p:cNvSpPr/>
              <p:nvPr userDrawn="1"/>
            </p:nvSpPr>
            <p:spPr>
              <a:xfrm>
                <a:off x="10309320" y="4780636"/>
                <a:ext cx="279044" cy="2790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kern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9" name="Freeform 626"/>
              <p:cNvSpPr>
                <a:spLocks noEditPoints="1"/>
              </p:cNvSpPr>
              <p:nvPr userDrawn="1"/>
            </p:nvSpPr>
            <p:spPr bwMode="auto">
              <a:xfrm>
                <a:off x="10377033" y="4848291"/>
                <a:ext cx="143618" cy="143734"/>
              </a:xfrm>
              <a:custGeom>
                <a:avLst/>
                <a:gdLst>
                  <a:gd name="T0" fmla="*/ 766 w 2492"/>
                  <a:gd name="T1" fmla="*/ 2115 h 2494"/>
                  <a:gd name="T2" fmla="*/ 1669 w 2492"/>
                  <a:gd name="T3" fmla="*/ 932 h 2494"/>
                  <a:gd name="T4" fmla="*/ 1524 w 2492"/>
                  <a:gd name="T5" fmla="*/ 957 h 2494"/>
                  <a:gd name="T6" fmla="*/ 1402 w 2492"/>
                  <a:gd name="T7" fmla="*/ 1045 h 2494"/>
                  <a:gd name="T8" fmla="*/ 1362 w 2492"/>
                  <a:gd name="T9" fmla="*/ 1094 h 2494"/>
                  <a:gd name="T10" fmla="*/ 1349 w 2492"/>
                  <a:gd name="T11" fmla="*/ 1104 h 2494"/>
                  <a:gd name="T12" fmla="*/ 1344 w 2492"/>
                  <a:gd name="T13" fmla="*/ 1005 h 2494"/>
                  <a:gd name="T14" fmla="*/ 953 w 2492"/>
                  <a:gd name="T15" fmla="*/ 2115 h 2494"/>
                  <a:gd name="T16" fmla="*/ 1346 w 2492"/>
                  <a:gd name="T17" fmla="*/ 2050 h 2494"/>
                  <a:gd name="T18" fmla="*/ 1351 w 2492"/>
                  <a:gd name="T19" fmla="*/ 1442 h 2494"/>
                  <a:gd name="T20" fmla="*/ 1381 w 2492"/>
                  <a:gd name="T21" fmla="*/ 1333 h 2494"/>
                  <a:gd name="T22" fmla="*/ 1451 w 2492"/>
                  <a:gd name="T23" fmla="*/ 1255 h 2494"/>
                  <a:gd name="T24" fmla="*/ 1551 w 2492"/>
                  <a:gd name="T25" fmla="*/ 1232 h 2494"/>
                  <a:gd name="T26" fmla="*/ 1648 w 2492"/>
                  <a:gd name="T27" fmla="*/ 1264 h 2494"/>
                  <a:gd name="T28" fmla="*/ 1704 w 2492"/>
                  <a:gd name="T29" fmla="*/ 1353 h 2494"/>
                  <a:gd name="T30" fmla="*/ 1719 w 2492"/>
                  <a:gd name="T31" fmla="*/ 1516 h 2494"/>
                  <a:gd name="T32" fmla="*/ 2110 w 2492"/>
                  <a:gd name="T33" fmla="*/ 2115 h 2494"/>
                  <a:gd name="T34" fmla="*/ 2113 w 2492"/>
                  <a:gd name="T35" fmla="*/ 1761 h 2494"/>
                  <a:gd name="T36" fmla="*/ 2099 w 2492"/>
                  <a:gd name="T37" fmla="*/ 1312 h 2494"/>
                  <a:gd name="T38" fmla="*/ 2052 w 2492"/>
                  <a:gd name="T39" fmla="*/ 1147 h 2494"/>
                  <a:gd name="T40" fmla="*/ 1963 w 2492"/>
                  <a:gd name="T41" fmla="*/ 1029 h 2494"/>
                  <a:gd name="T42" fmla="*/ 1829 w 2492"/>
                  <a:gd name="T43" fmla="*/ 956 h 2494"/>
                  <a:gd name="T44" fmla="*/ 1669 w 2492"/>
                  <a:gd name="T45" fmla="*/ 932 h 2494"/>
                  <a:gd name="T46" fmla="*/ 483 w 2492"/>
                  <a:gd name="T47" fmla="*/ 426 h 2494"/>
                  <a:gd name="T48" fmla="*/ 391 w 2492"/>
                  <a:gd name="T49" fmla="*/ 496 h 2494"/>
                  <a:gd name="T50" fmla="*/ 356 w 2492"/>
                  <a:gd name="T51" fmla="*/ 610 h 2494"/>
                  <a:gd name="T52" fmla="*/ 391 w 2492"/>
                  <a:gd name="T53" fmla="*/ 722 h 2494"/>
                  <a:gd name="T54" fmla="*/ 481 w 2492"/>
                  <a:gd name="T55" fmla="*/ 792 h 2494"/>
                  <a:gd name="T56" fmla="*/ 610 w 2492"/>
                  <a:gd name="T57" fmla="*/ 803 h 2494"/>
                  <a:gd name="T58" fmla="*/ 718 w 2492"/>
                  <a:gd name="T59" fmla="*/ 752 h 2494"/>
                  <a:gd name="T60" fmla="*/ 775 w 2492"/>
                  <a:gd name="T61" fmla="*/ 652 h 2494"/>
                  <a:gd name="T62" fmla="*/ 764 w 2492"/>
                  <a:gd name="T63" fmla="*/ 531 h 2494"/>
                  <a:gd name="T64" fmla="*/ 690 w 2492"/>
                  <a:gd name="T65" fmla="*/ 443 h 2494"/>
                  <a:gd name="T66" fmla="*/ 569 w 2492"/>
                  <a:gd name="T67" fmla="*/ 412 h 2494"/>
                  <a:gd name="T68" fmla="*/ 2071 w 2492"/>
                  <a:gd name="T69" fmla="*/ 3 h 2494"/>
                  <a:gd name="T70" fmla="*/ 2144 w 2492"/>
                  <a:gd name="T71" fmla="*/ 20 h 2494"/>
                  <a:gd name="T72" fmla="*/ 2296 w 2492"/>
                  <a:gd name="T73" fmla="*/ 90 h 2494"/>
                  <a:gd name="T74" fmla="*/ 2409 w 2492"/>
                  <a:gd name="T75" fmla="*/ 211 h 2494"/>
                  <a:gd name="T76" fmla="*/ 2468 w 2492"/>
                  <a:gd name="T77" fmla="*/ 345 h 2494"/>
                  <a:gd name="T78" fmla="*/ 2492 w 2492"/>
                  <a:gd name="T79" fmla="*/ 2064 h 2494"/>
                  <a:gd name="T80" fmla="*/ 2482 w 2492"/>
                  <a:gd name="T81" fmla="*/ 2087 h 2494"/>
                  <a:gd name="T82" fmla="*/ 2430 w 2492"/>
                  <a:gd name="T83" fmla="*/ 2252 h 2494"/>
                  <a:gd name="T84" fmla="*/ 2326 w 2492"/>
                  <a:gd name="T85" fmla="*/ 2379 h 2494"/>
                  <a:gd name="T86" fmla="*/ 2188 w 2492"/>
                  <a:gd name="T87" fmla="*/ 2457 h 2494"/>
                  <a:gd name="T88" fmla="*/ 2063 w 2492"/>
                  <a:gd name="T89" fmla="*/ 2494 h 2494"/>
                  <a:gd name="T90" fmla="*/ 413 w 2492"/>
                  <a:gd name="T91" fmla="*/ 2488 h 2494"/>
                  <a:gd name="T92" fmla="*/ 292 w 2492"/>
                  <a:gd name="T93" fmla="*/ 2456 h 2494"/>
                  <a:gd name="T94" fmla="*/ 153 w 2492"/>
                  <a:gd name="T95" fmla="*/ 2368 h 2494"/>
                  <a:gd name="T96" fmla="*/ 52 w 2492"/>
                  <a:gd name="T97" fmla="*/ 2230 h 2494"/>
                  <a:gd name="T98" fmla="*/ 11 w 2492"/>
                  <a:gd name="T99" fmla="*/ 2107 h 2494"/>
                  <a:gd name="T100" fmla="*/ 3 w 2492"/>
                  <a:gd name="T101" fmla="*/ 421 h 2494"/>
                  <a:gd name="T102" fmla="*/ 19 w 2492"/>
                  <a:gd name="T103" fmla="*/ 348 h 2494"/>
                  <a:gd name="T104" fmla="*/ 89 w 2492"/>
                  <a:gd name="T105" fmla="*/ 195 h 2494"/>
                  <a:gd name="T106" fmla="*/ 211 w 2492"/>
                  <a:gd name="T107" fmla="*/ 81 h 2494"/>
                  <a:gd name="T108" fmla="*/ 345 w 2492"/>
                  <a:gd name="T109" fmla="*/ 23 h 2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92" h="2494">
                    <a:moveTo>
                      <a:pt x="383" y="959"/>
                    </a:moveTo>
                    <a:lnTo>
                      <a:pt x="383" y="2115"/>
                    </a:lnTo>
                    <a:lnTo>
                      <a:pt x="766" y="2115"/>
                    </a:lnTo>
                    <a:lnTo>
                      <a:pt x="766" y="959"/>
                    </a:lnTo>
                    <a:lnTo>
                      <a:pt x="383" y="959"/>
                    </a:lnTo>
                    <a:close/>
                    <a:moveTo>
                      <a:pt x="1669" y="932"/>
                    </a:moveTo>
                    <a:lnTo>
                      <a:pt x="1619" y="935"/>
                    </a:lnTo>
                    <a:lnTo>
                      <a:pt x="1570" y="943"/>
                    </a:lnTo>
                    <a:lnTo>
                      <a:pt x="1524" y="957"/>
                    </a:lnTo>
                    <a:lnTo>
                      <a:pt x="1481" y="980"/>
                    </a:lnTo>
                    <a:lnTo>
                      <a:pt x="1440" y="1008"/>
                    </a:lnTo>
                    <a:lnTo>
                      <a:pt x="1402" y="1045"/>
                    </a:lnTo>
                    <a:lnTo>
                      <a:pt x="1367" y="1089"/>
                    </a:lnTo>
                    <a:lnTo>
                      <a:pt x="1363" y="1091"/>
                    </a:lnTo>
                    <a:lnTo>
                      <a:pt x="1362" y="1094"/>
                    </a:lnTo>
                    <a:lnTo>
                      <a:pt x="1359" y="1096"/>
                    </a:lnTo>
                    <a:lnTo>
                      <a:pt x="1355" y="1100"/>
                    </a:lnTo>
                    <a:lnTo>
                      <a:pt x="1349" y="1104"/>
                    </a:lnTo>
                    <a:lnTo>
                      <a:pt x="1344" y="1110"/>
                    </a:lnTo>
                    <a:lnTo>
                      <a:pt x="1344" y="1056"/>
                    </a:lnTo>
                    <a:lnTo>
                      <a:pt x="1344" y="1005"/>
                    </a:lnTo>
                    <a:lnTo>
                      <a:pt x="1344" y="959"/>
                    </a:lnTo>
                    <a:lnTo>
                      <a:pt x="953" y="959"/>
                    </a:lnTo>
                    <a:lnTo>
                      <a:pt x="953" y="2115"/>
                    </a:lnTo>
                    <a:lnTo>
                      <a:pt x="1346" y="2115"/>
                    </a:lnTo>
                    <a:lnTo>
                      <a:pt x="1346" y="2080"/>
                    </a:lnTo>
                    <a:lnTo>
                      <a:pt x="1346" y="2050"/>
                    </a:lnTo>
                    <a:lnTo>
                      <a:pt x="1346" y="1765"/>
                    </a:lnTo>
                    <a:lnTo>
                      <a:pt x="1348" y="1481"/>
                    </a:lnTo>
                    <a:lnTo>
                      <a:pt x="1351" y="1442"/>
                    </a:lnTo>
                    <a:lnTo>
                      <a:pt x="1357" y="1404"/>
                    </a:lnTo>
                    <a:lnTo>
                      <a:pt x="1367" y="1368"/>
                    </a:lnTo>
                    <a:lnTo>
                      <a:pt x="1381" y="1333"/>
                    </a:lnTo>
                    <a:lnTo>
                      <a:pt x="1400" y="1301"/>
                    </a:lnTo>
                    <a:lnTo>
                      <a:pt x="1424" y="1275"/>
                    </a:lnTo>
                    <a:lnTo>
                      <a:pt x="1451" y="1255"/>
                    </a:lnTo>
                    <a:lnTo>
                      <a:pt x="1481" y="1242"/>
                    </a:lnTo>
                    <a:lnTo>
                      <a:pt x="1514" y="1234"/>
                    </a:lnTo>
                    <a:lnTo>
                      <a:pt x="1551" y="1232"/>
                    </a:lnTo>
                    <a:lnTo>
                      <a:pt x="1589" y="1237"/>
                    </a:lnTo>
                    <a:lnTo>
                      <a:pt x="1621" y="1247"/>
                    </a:lnTo>
                    <a:lnTo>
                      <a:pt x="1648" y="1264"/>
                    </a:lnTo>
                    <a:lnTo>
                      <a:pt x="1672" y="1288"/>
                    </a:lnTo>
                    <a:lnTo>
                      <a:pt x="1689" y="1317"/>
                    </a:lnTo>
                    <a:lnTo>
                      <a:pt x="1704" y="1353"/>
                    </a:lnTo>
                    <a:lnTo>
                      <a:pt x="1711" y="1395"/>
                    </a:lnTo>
                    <a:lnTo>
                      <a:pt x="1718" y="1455"/>
                    </a:lnTo>
                    <a:lnTo>
                      <a:pt x="1719" y="1516"/>
                    </a:lnTo>
                    <a:lnTo>
                      <a:pt x="1721" y="2061"/>
                    </a:lnTo>
                    <a:lnTo>
                      <a:pt x="1721" y="2115"/>
                    </a:lnTo>
                    <a:lnTo>
                      <a:pt x="2110" y="2115"/>
                    </a:lnTo>
                    <a:lnTo>
                      <a:pt x="2112" y="2096"/>
                    </a:lnTo>
                    <a:lnTo>
                      <a:pt x="2112" y="2079"/>
                    </a:lnTo>
                    <a:lnTo>
                      <a:pt x="2113" y="1761"/>
                    </a:lnTo>
                    <a:lnTo>
                      <a:pt x="2112" y="1441"/>
                    </a:lnTo>
                    <a:lnTo>
                      <a:pt x="2109" y="1377"/>
                    </a:lnTo>
                    <a:lnTo>
                      <a:pt x="2099" y="1312"/>
                    </a:lnTo>
                    <a:lnTo>
                      <a:pt x="2086" y="1250"/>
                    </a:lnTo>
                    <a:lnTo>
                      <a:pt x="2072" y="1196"/>
                    </a:lnTo>
                    <a:lnTo>
                      <a:pt x="2052" y="1147"/>
                    </a:lnTo>
                    <a:lnTo>
                      <a:pt x="2026" y="1102"/>
                    </a:lnTo>
                    <a:lnTo>
                      <a:pt x="1996" y="1062"/>
                    </a:lnTo>
                    <a:lnTo>
                      <a:pt x="1963" y="1029"/>
                    </a:lnTo>
                    <a:lnTo>
                      <a:pt x="1923" y="999"/>
                    </a:lnTo>
                    <a:lnTo>
                      <a:pt x="1878" y="975"/>
                    </a:lnTo>
                    <a:lnTo>
                      <a:pt x="1829" y="956"/>
                    </a:lnTo>
                    <a:lnTo>
                      <a:pt x="1773" y="943"/>
                    </a:lnTo>
                    <a:lnTo>
                      <a:pt x="1721" y="935"/>
                    </a:lnTo>
                    <a:lnTo>
                      <a:pt x="1669" y="932"/>
                    </a:lnTo>
                    <a:close/>
                    <a:moveTo>
                      <a:pt x="569" y="412"/>
                    </a:moveTo>
                    <a:lnTo>
                      <a:pt x="524" y="415"/>
                    </a:lnTo>
                    <a:lnTo>
                      <a:pt x="483" y="426"/>
                    </a:lnTo>
                    <a:lnTo>
                      <a:pt x="447" y="443"/>
                    </a:lnTo>
                    <a:lnTo>
                      <a:pt x="416" y="467"/>
                    </a:lnTo>
                    <a:lnTo>
                      <a:pt x="391" y="496"/>
                    </a:lnTo>
                    <a:lnTo>
                      <a:pt x="372" y="531"/>
                    </a:lnTo>
                    <a:lnTo>
                      <a:pt x="361" y="569"/>
                    </a:lnTo>
                    <a:lnTo>
                      <a:pt x="356" y="610"/>
                    </a:lnTo>
                    <a:lnTo>
                      <a:pt x="361" y="652"/>
                    </a:lnTo>
                    <a:lnTo>
                      <a:pt x="372" y="688"/>
                    </a:lnTo>
                    <a:lnTo>
                      <a:pt x="391" y="722"/>
                    </a:lnTo>
                    <a:lnTo>
                      <a:pt x="415" y="750"/>
                    </a:lnTo>
                    <a:lnTo>
                      <a:pt x="447" y="774"/>
                    </a:lnTo>
                    <a:lnTo>
                      <a:pt x="481" y="792"/>
                    </a:lnTo>
                    <a:lnTo>
                      <a:pt x="521" y="803"/>
                    </a:lnTo>
                    <a:lnTo>
                      <a:pt x="566" y="808"/>
                    </a:lnTo>
                    <a:lnTo>
                      <a:pt x="610" y="803"/>
                    </a:lnTo>
                    <a:lnTo>
                      <a:pt x="652" y="793"/>
                    </a:lnTo>
                    <a:lnTo>
                      <a:pt x="688" y="776"/>
                    </a:lnTo>
                    <a:lnTo>
                      <a:pt x="718" y="752"/>
                    </a:lnTo>
                    <a:lnTo>
                      <a:pt x="745" y="723"/>
                    </a:lnTo>
                    <a:lnTo>
                      <a:pt x="764" y="690"/>
                    </a:lnTo>
                    <a:lnTo>
                      <a:pt x="775" y="652"/>
                    </a:lnTo>
                    <a:lnTo>
                      <a:pt x="780" y="610"/>
                    </a:lnTo>
                    <a:lnTo>
                      <a:pt x="775" y="569"/>
                    </a:lnTo>
                    <a:lnTo>
                      <a:pt x="764" y="531"/>
                    </a:lnTo>
                    <a:lnTo>
                      <a:pt x="745" y="496"/>
                    </a:lnTo>
                    <a:lnTo>
                      <a:pt x="721" y="467"/>
                    </a:lnTo>
                    <a:lnTo>
                      <a:pt x="690" y="443"/>
                    </a:lnTo>
                    <a:lnTo>
                      <a:pt x="653" y="426"/>
                    </a:lnTo>
                    <a:lnTo>
                      <a:pt x="613" y="415"/>
                    </a:lnTo>
                    <a:lnTo>
                      <a:pt x="569" y="412"/>
                    </a:lnTo>
                    <a:close/>
                    <a:moveTo>
                      <a:pt x="427" y="0"/>
                    </a:moveTo>
                    <a:lnTo>
                      <a:pt x="2063" y="0"/>
                    </a:lnTo>
                    <a:lnTo>
                      <a:pt x="2071" y="3"/>
                    </a:lnTo>
                    <a:lnTo>
                      <a:pt x="2077" y="6"/>
                    </a:lnTo>
                    <a:lnTo>
                      <a:pt x="2085" y="9"/>
                    </a:lnTo>
                    <a:lnTo>
                      <a:pt x="2144" y="20"/>
                    </a:lnTo>
                    <a:lnTo>
                      <a:pt x="2199" y="38"/>
                    </a:lnTo>
                    <a:lnTo>
                      <a:pt x="2250" y="60"/>
                    </a:lnTo>
                    <a:lnTo>
                      <a:pt x="2296" y="90"/>
                    </a:lnTo>
                    <a:lnTo>
                      <a:pt x="2338" y="125"/>
                    </a:lnTo>
                    <a:lnTo>
                      <a:pt x="2376" y="165"/>
                    </a:lnTo>
                    <a:lnTo>
                      <a:pt x="2409" y="211"/>
                    </a:lnTo>
                    <a:lnTo>
                      <a:pt x="2439" y="264"/>
                    </a:lnTo>
                    <a:lnTo>
                      <a:pt x="2455" y="303"/>
                    </a:lnTo>
                    <a:lnTo>
                      <a:pt x="2468" y="345"/>
                    </a:lnTo>
                    <a:lnTo>
                      <a:pt x="2479" y="386"/>
                    </a:lnTo>
                    <a:lnTo>
                      <a:pt x="2492" y="429"/>
                    </a:lnTo>
                    <a:lnTo>
                      <a:pt x="2492" y="2064"/>
                    </a:lnTo>
                    <a:lnTo>
                      <a:pt x="2487" y="2072"/>
                    </a:lnTo>
                    <a:lnTo>
                      <a:pt x="2485" y="2080"/>
                    </a:lnTo>
                    <a:lnTo>
                      <a:pt x="2482" y="2087"/>
                    </a:lnTo>
                    <a:lnTo>
                      <a:pt x="2471" y="2146"/>
                    </a:lnTo>
                    <a:lnTo>
                      <a:pt x="2454" y="2201"/>
                    </a:lnTo>
                    <a:lnTo>
                      <a:pt x="2430" y="2252"/>
                    </a:lnTo>
                    <a:lnTo>
                      <a:pt x="2401" y="2298"/>
                    </a:lnTo>
                    <a:lnTo>
                      <a:pt x="2366" y="2341"/>
                    </a:lnTo>
                    <a:lnTo>
                      <a:pt x="2326" y="2379"/>
                    </a:lnTo>
                    <a:lnTo>
                      <a:pt x="2279" y="2413"/>
                    </a:lnTo>
                    <a:lnTo>
                      <a:pt x="2228" y="2442"/>
                    </a:lnTo>
                    <a:lnTo>
                      <a:pt x="2188" y="2457"/>
                    </a:lnTo>
                    <a:lnTo>
                      <a:pt x="2147" y="2470"/>
                    </a:lnTo>
                    <a:lnTo>
                      <a:pt x="2104" y="2481"/>
                    </a:lnTo>
                    <a:lnTo>
                      <a:pt x="2063" y="2494"/>
                    </a:lnTo>
                    <a:lnTo>
                      <a:pt x="427" y="2494"/>
                    </a:lnTo>
                    <a:lnTo>
                      <a:pt x="421" y="2491"/>
                    </a:lnTo>
                    <a:lnTo>
                      <a:pt x="413" y="2488"/>
                    </a:lnTo>
                    <a:lnTo>
                      <a:pt x="405" y="2486"/>
                    </a:lnTo>
                    <a:lnTo>
                      <a:pt x="346" y="2473"/>
                    </a:lnTo>
                    <a:lnTo>
                      <a:pt x="292" y="2456"/>
                    </a:lnTo>
                    <a:lnTo>
                      <a:pt x="242" y="2434"/>
                    </a:lnTo>
                    <a:lnTo>
                      <a:pt x="195" y="2403"/>
                    </a:lnTo>
                    <a:lnTo>
                      <a:pt x="153" y="2368"/>
                    </a:lnTo>
                    <a:lnTo>
                      <a:pt x="114" y="2329"/>
                    </a:lnTo>
                    <a:lnTo>
                      <a:pt x="81" y="2282"/>
                    </a:lnTo>
                    <a:lnTo>
                      <a:pt x="52" y="2230"/>
                    </a:lnTo>
                    <a:lnTo>
                      <a:pt x="35" y="2190"/>
                    </a:lnTo>
                    <a:lnTo>
                      <a:pt x="22" y="2149"/>
                    </a:lnTo>
                    <a:lnTo>
                      <a:pt x="11" y="2107"/>
                    </a:lnTo>
                    <a:lnTo>
                      <a:pt x="0" y="2064"/>
                    </a:lnTo>
                    <a:lnTo>
                      <a:pt x="0" y="429"/>
                    </a:lnTo>
                    <a:lnTo>
                      <a:pt x="3" y="421"/>
                    </a:lnTo>
                    <a:lnTo>
                      <a:pt x="6" y="413"/>
                    </a:lnTo>
                    <a:lnTo>
                      <a:pt x="8" y="407"/>
                    </a:lnTo>
                    <a:lnTo>
                      <a:pt x="19" y="348"/>
                    </a:lnTo>
                    <a:lnTo>
                      <a:pt x="37" y="292"/>
                    </a:lnTo>
                    <a:lnTo>
                      <a:pt x="60" y="241"/>
                    </a:lnTo>
                    <a:lnTo>
                      <a:pt x="89" y="195"/>
                    </a:lnTo>
                    <a:lnTo>
                      <a:pt x="124" y="152"/>
                    </a:lnTo>
                    <a:lnTo>
                      <a:pt x="165" y="114"/>
                    </a:lnTo>
                    <a:lnTo>
                      <a:pt x="211" y="81"/>
                    </a:lnTo>
                    <a:lnTo>
                      <a:pt x="264" y="52"/>
                    </a:lnTo>
                    <a:lnTo>
                      <a:pt x="304" y="36"/>
                    </a:lnTo>
                    <a:lnTo>
                      <a:pt x="345" y="23"/>
                    </a:lnTo>
                    <a:lnTo>
                      <a:pt x="386" y="12"/>
                    </a:lnTo>
                    <a:lnTo>
                      <a:pt x="427" y="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5" name="Group 84"/>
            <p:cNvGrpSpPr/>
            <p:nvPr userDrawn="1"/>
          </p:nvGrpSpPr>
          <p:grpSpPr>
            <a:xfrm>
              <a:off x="8620286" y="5048697"/>
              <a:ext cx="571116" cy="571112"/>
              <a:chOff x="8081746" y="5155194"/>
              <a:chExt cx="358117" cy="358117"/>
            </a:xfrm>
          </p:grpSpPr>
          <p:sp>
            <p:nvSpPr>
              <p:cNvPr id="86" name="Oval 85"/>
              <p:cNvSpPr/>
              <p:nvPr userDrawn="1"/>
            </p:nvSpPr>
            <p:spPr>
              <a:xfrm>
                <a:off x="8081746" y="5155194"/>
                <a:ext cx="358117" cy="35811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kern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7" name="Freeform 86"/>
              <p:cNvSpPr>
                <a:spLocks noEditPoints="1"/>
              </p:cNvSpPr>
              <p:nvPr userDrawn="1"/>
            </p:nvSpPr>
            <p:spPr bwMode="auto">
              <a:xfrm>
                <a:off x="8171870" y="5243997"/>
                <a:ext cx="177867" cy="180512"/>
              </a:xfrm>
              <a:custGeom>
                <a:avLst/>
                <a:gdLst>
                  <a:gd name="T0" fmla="*/ 898 w 3629"/>
                  <a:gd name="T1" fmla="*/ 2249 h 3684"/>
                  <a:gd name="T2" fmla="*/ 767 w 3629"/>
                  <a:gd name="T3" fmla="*/ 2423 h 3684"/>
                  <a:gd name="T4" fmla="*/ 784 w 3629"/>
                  <a:gd name="T5" fmla="*/ 2649 h 3684"/>
                  <a:gd name="T6" fmla="*/ 936 w 3629"/>
                  <a:gd name="T7" fmla="*/ 2802 h 3684"/>
                  <a:gd name="T8" fmla="*/ 2596 w 3629"/>
                  <a:gd name="T9" fmla="*/ 2828 h 3684"/>
                  <a:gd name="T10" fmla="*/ 2787 w 3629"/>
                  <a:gd name="T11" fmla="*/ 2722 h 3684"/>
                  <a:gd name="T12" fmla="*/ 2865 w 3629"/>
                  <a:gd name="T13" fmla="*/ 2515 h 3684"/>
                  <a:gd name="T14" fmla="*/ 2787 w 3629"/>
                  <a:gd name="T15" fmla="*/ 2307 h 3684"/>
                  <a:gd name="T16" fmla="*/ 2596 w 3629"/>
                  <a:gd name="T17" fmla="*/ 2201 h 3684"/>
                  <a:gd name="T18" fmla="*/ 1112 w 3629"/>
                  <a:gd name="T19" fmla="*/ 750 h 3684"/>
                  <a:gd name="T20" fmla="*/ 918 w 3629"/>
                  <a:gd name="T21" fmla="*/ 853 h 3684"/>
                  <a:gd name="T22" fmla="*/ 838 w 3629"/>
                  <a:gd name="T23" fmla="*/ 1059 h 3684"/>
                  <a:gd name="T24" fmla="*/ 913 w 3629"/>
                  <a:gd name="T25" fmla="*/ 1268 h 3684"/>
                  <a:gd name="T26" fmla="*/ 1102 w 3629"/>
                  <a:gd name="T27" fmla="*/ 1377 h 3684"/>
                  <a:gd name="T28" fmla="*/ 1208 w 3629"/>
                  <a:gd name="T29" fmla="*/ 1380 h 3684"/>
                  <a:gd name="T30" fmla="*/ 1401 w 3629"/>
                  <a:gd name="T31" fmla="*/ 1380 h 3684"/>
                  <a:gd name="T32" fmla="*/ 1640 w 3629"/>
                  <a:gd name="T33" fmla="*/ 1380 h 3684"/>
                  <a:gd name="T34" fmla="*/ 1833 w 3629"/>
                  <a:gd name="T35" fmla="*/ 1380 h 3684"/>
                  <a:gd name="T36" fmla="*/ 1935 w 3629"/>
                  <a:gd name="T37" fmla="*/ 1378 h 3684"/>
                  <a:gd name="T38" fmla="*/ 2115 w 3629"/>
                  <a:gd name="T39" fmla="*/ 1295 h 3684"/>
                  <a:gd name="T40" fmla="*/ 2205 w 3629"/>
                  <a:gd name="T41" fmla="*/ 1123 h 3684"/>
                  <a:gd name="T42" fmla="*/ 2168 w 3629"/>
                  <a:gd name="T43" fmla="*/ 917 h 3684"/>
                  <a:gd name="T44" fmla="*/ 2021 w 3629"/>
                  <a:gd name="T45" fmla="*/ 775 h 3684"/>
                  <a:gd name="T46" fmla="*/ 1954 w 3629"/>
                  <a:gd name="T47" fmla="*/ 0 h 3684"/>
                  <a:gd name="T48" fmla="*/ 2281 w 3629"/>
                  <a:gd name="T49" fmla="*/ 54 h 3684"/>
                  <a:gd name="T50" fmla="*/ 2608 w 3629"/>
                  <a:gd name="T51" fmla="*/ 232 h 3684"/>
                  <a:gd name="T52" fmla="*/ 2834 w 3629"/>
                  <a:gd name="T53" fmla="*/ 513 h 3684"/>
                  <a:gd name="T54" fmla="*/ 2936 w 3629"/>
                  <a:gd name="T55" fmla="*/ 880 h 3684"/>
                  <a:gd name="T56" fmla="*/ 2938 w 3629"/>
                  <a:gd name="T57" fmla="*/ 1273 h 3684"/>
                  <a:gd name="T58" fmla="*/ 3050 w 3629"/>
                  <a:gd name="T59" fmla="*/ 1427 h 3684"/>
                  <a:gd name="T60" fmla="*/ 3285 w 3629"/>
                  <a:gd name="T61" fmla="*/ 1490 h 3684"/>
                  <a:gd name="T62" fmla="*/ 3490 w 3629"/>
                  <a:gd name="T63" fmla="*/ 1652 h 3684"/>
                  <a:gd name="T64" fmla="*/ 3603 w 3629"/>
                  <a:gd name="T65" fmla="*/ 1910 h 3684"/>
                  <a:gd name="T66" fmla="*/ 3627 w 3629"/>
                  <a:gd name="T67" fmla="*/ 2225 h 3684"/>
                  <a:gd name="T68" fmla="*/ 3628 w 3629"/>
                  <a:gd name="T69" fmla="*/ 2393 h 3684"/>
                  <a:gd name="T70" fmla="*/ 3629 w 3629"/>
                  <a:gd name="T71" fmla="*/ 2493 h 3684"/>
                  <a:gd name="T72" fmla="*/ 3583 w 3629"/>
                  <a:gd name="T73" fmla="*/ 2861 h 3684"/>
                  <a:gd name="T74" fmla="*/ 3414 w 3629"/>
                  <a:gd name="T75" fmla="*/ 3236 h 3684"/>
                  <a:gd name="T76" fmla="*/ 3129 w 3629"/>
                  <a:gd name="T77" fmla="*/ 3508 h 3684"/>
                  <a:gd name="T78" fmla="*/ 2749 w 3629"/>
                  <a:gd name="T79" fmla="*/ 3657 h 3684"/>
                  <a:gd name="T80" fmla="*/ 1134 w 3629"/>
                  <a:gd name="T81" fmla="*/ 3684 h 3684"/>
                  <a:gd name="T82" fmla="*/ 705 w 3629"/>
                  <a:gd name="T83" fmla="*/ 3629 h 3684"/>
                  <a:gd name="T84" fmla="*/ 370 w 3629"/>
                  <a:gd name="T85" fmla="*/ 3462 h 3684"/>
                  <a:gd name="T86" fmla="*/ 138 w 3629"/>
                  <a:gd name="T87" fmla="*/ 3191 h 3684"/>
                  <a:gd name="T88" fmla="*/ 24 w 3629"/>
                  <a:gd name="T89" fmla="*/ 2830 h 3684"/>
                  <a:gd name="T90" fmla="*/ 0 w 3629"/>
                  <a:gd name="T91" fmla="*/ 2426 h 3684"/>
                  <a:gd name="T92" fmla="*/ 28 w 3629"/>
                  <a:gd name="T93" fmla="*/ 780 h 3684"/>
                  <a:gd name="T94" fmla="*/ 131 w 3629"/>
                  <a:gd name="T95" fmla="*/ 512 h 3684"/>
                  <a:gd name="T96" fmla="*/ 262 w 3629"/>
                  <a:gd name="T97" fmla="*/ 328 h 3684"/>
                  <a:gd name="T98" fmla="*/ 524 w 3629"/>
                  <a:gd name="T99" fmla="*/ 122 h 3684"/>
                  <a:gd name="T100" fmla="*/ 902 w 3629"/>
                  <a:gd name="T101" fmla="*/ 11 h 3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629" h="3684">
                    <a:moveTo>
                      <a:pt x="1070" y="2198"/>
                    </a:moveTo>
                    <a:lnTo>
                      <a:pt x="1024" y="2201"/>
                    </a:lnTo>
                    <a:lnTo>
                      <a:pt x="978" y="2212"/>
                    </a:lnTo>
                    <a:lnTo>
                      <a:pt x="936" y="2228"/>
                    </a:lnTo>
                    <a:lnTo>
                      <a:pt x="898" y="2249"/>
                    </a:lnTo>
                    <a:lnTo>
                      <a:pt x="863" y="2275"/>
                    </a:lnTo>
                    <a:lnTo>
                      <a:pt x="831" y="2307"/>
                    </a:lnTo>
                    <a:lnTo>
                      <a:pt x="805" y="2342"/>
                    </a:lnTo>
                    <a:lnTo>
                      <a:pt x="784" y="2381"/>
                    </a:lnTo>
                    <a:lnTo>
                      <a:pt x="767" y="2423"/>
                    </a:lnTo>
                    <a:lnTo>
                      <a:pt x="758" y="2468"/>
                    </a:lnTo>
                    <a:lnTo>
                      <a:pt x="754" y="2515"/>
                    </a:lnTo>
                    <a:lnTo>
                      <a:pt x="758" y="2561"/>
                    </a:lnTo>
                    <a:lnTo>
                      <a:pt x="767" y="2607"/>
                    </a:lnTo>
                    <a:lnTo>
                      <a:pt x="784" y="2649"/>
                    </a:lnTo>
                    <a:lnTo>
                      <a:pt x="805" y="2687"/>
                    </a:lnTo>
                    <a:lnTo>
                      <a:pt x="831" y="2722"/>
                    </a:lnTo>
                    <a:lnTo>
                      <a:pt x="863" y="2754"/>
                    </a:lnTo>
                    <a:lnTo>
                      <a:pt x="898" y="2780"/>
                    </a:lnTo>
                    <a:lnTo>
                      <a:pt x="936" y="2802"/>
                    </a:lnTo>
                    <a:lnTo>
                      <a:pt x="978" y="2818"/>
                    </a:lnTo>
                    <a:lnTo>
                      <a:pt x="1024" y="2828"/>
                    </a:lnTo>
                    <a:lnTo>
                      <a:pt x="1070" y="2831"/>
                    </a:lnTo>
                    <a:lnTo>
                      <a:pt x="2549" y="2831"/>
                    </a:lnTo>
                    <a:lnTo>
                      <a:pt x="2596" y="2828"/>
                    </a:lnTo>
                    <a:lnTo>
                      <a:pt x="2640" y="2818"/>
                    </a:lnTo>
                    <a:lnTo>
                      <a:pt x="2681" y="2802"/>
                    </a:lnTo>
                    <a:lnTo>
                      <a:pt x="2721" y="2780"/>
                    </a:lnTo>
                    <a:lnTo>
                      <a:pt x="2756" y="2754"/>
                    </a:lnTo>
                    <a:lnTo>
                      <a:pt x="2787" y="2722"/>
                    </a:lnTo>
                    <a:lnTo>
                      <a:pt x="2814" y="2687"/>
                    </a:lnTo>
                    <a:lnTo>
                      <a:pt x="2835" y="2649"/>
                    </a:lnTo>
                    <a:lnTo>
                      <a:pt x="2851" y="2607"/>
                    </a:lnTo>
                    <a:lnTo>
                      <a:pt x="2861" y="2561"/>
                    </a:lnTo>
                    <a:lnTo>
                      <a:pt x="2865" y="2515"/>
                    </a:lnTo>
                    <a:lnTo>
                      <a:pt x="2861" y="2468"/>
                    </a:lnTo>
                    <a:lnTo>
                      <a:pt x="2851" y="2423"/>
                    </a:lnTo>
                    <a:lnTo>
                      <a:pt x="2835" y="2381"/>
                    </a:lnTo>
                    <a:lnTo>
                      <a:pt x="2814" y="2342"/>
                    </a:lnTo>
                    <a:lnTo>
                      <a:pt x="2787" y="2307"/>
                    </a:lnTo>
                    <a:lnTo>
                      <a:pt x="2756" y="2275"/>
                    </a:lnTo>
                    <a:lnTo>
                      <a:pt x="2721" y="2249"/>
                    </a:lnTo>
                    <a:lnTo>
                      <a:pt x="2681" y="2228"/>
                    </a:lnTo>
                    <a:lnTo>
                      <a:pt x="2640" y="2212"/>
                    </a:lnTo>
                    <a:lnTo>
                      <a:pt x="2596" y="2201"/>
                    </a:lnTo>
                    <a:lnTo>
                      <a:pt x="2549" y="2198"/>
                    </a:lnTo>
                    <a:lnTo>
                      <a:pt x="1070" y="2198"/>
                    </a:lnTo>
                    <a:close/>
                    <a:moveTo>
                      <a:pt x="1898" y="746"/>
                    </a:moveTo>
                    <a:lnTo>
                      <a:pt x="1158" y="747"/>
                    </a:lnTo>
                    <a:lnTo>
                      <a:pt x="1112" y="750"/>
                    </a:lnTo>
                    <a:lnTo>
                      <a:pt x="1068" y="759"/>
                    </a:lnTo>
                    <a:lnTo>
                      <a:pt x="1025" y="775"/>
                    </a:lnTo>
                    <a:lnTo>
                      <a:pt x="986" y="796"/>
                    </a:lnTo>
                    <a:lnTo>
                      <a:pt x="950" y="822"/>
                    </a:lnTo>
                    <a:lnTo>
                      <a:pt x="918" y="853"/>
                    </a:lnTo>
                    <a:lnTo>
                      <a:pt x="891" y="888"/>
                    </a:lnTo>
                    <a:lnTo>
                      <a:pt x="870" y="926"/>
                    </a:lnTo>
                    <a:lnTo>
                      <a:pt x="853" y="967"/>
                    </a:lnTo>
                    <a:lnTo>
                      <a:pt x="843" y="1012"/>
                    </a:lnTo>
                    <a:lnTo>
                      <a:pt x="838" y="1059"/>
                    </a:lnTo>
                    <a:lnTo>
                      <a:pt x="840" y="1106"/>
                    </a:lnTo>
                    <a:lnTo>
                      <a:pt x="850" y="1151"/>
                    </a:lnTo>
                    <a:lnTo>
                      <a:pt x="865" y="1193"/>
                    </a:lnTo>
                    <a:lnTo>
                      <a:pt x="887" y="1231"/>
                    </a:lnTo>
                    <a:lnTo>
                      <a:pt x="913" y="1268"/>
                    </a:lnTo>
                    <a:lnTo>
                      <a:pt x="943" y="1300"/>
                    </a:lnTo>
                    <a:lnTo>
                      <a:pt x="977" y="1327"/>
                    </a:lnTo>
                    <a:lnTo>
                      <a:pt x="1016" y="1348"/>
                    </a:lnTo>
                    <a:lnTo>
                      <a:pt x="1057" y="1365"/>
                    </a:lnTo>
                    <a:lnTo>
                      <a:pt x="1102" y="1377"/>
                    </a:lnTo>
                    <a:lnTo>
                      <a:pt x="1149" y="1380"/>
                    </a:lnTo>
                    <a:lnTo>
                      <a:pt x="1152" y="1380"/>
                    </a:lnTo>
                    <a:lnTo>
                      <a:pt x="1165" y="1380"/>
                    </a:lnTo>
                    <a:lnTo>
                      <a:pt x="1183" y="1380"/>
                    </a:lnTo>
                    <a:lnTo>
                      <a:pt x="1208" y="1380"/>
                    </a:lnTo>
                    <a:lnTo>
                      <a:pt x="1238" y="1380"/>
                    </a:lnTo>
                    <a:lnTo>
                      <a:pt x="1273" y="1380"/>
                    </a:lnTo>
                    <a:lnTo>
                      <a:pt x="1313" y="1380"/>
                    </a:lnTo>
                    <a:lnTo>
                      <a:pt x="1356" y="1380"/>
                    </a:lnTo>
                    <a:lnTo>
                      <a:pt x="1401" y="1380"/>
                    </a:lnTo>
                    <a:lnTo>
                      <a:pt x="1448" y="1380"/>
                    </a:lnTo>
                    <a:lnTo>
                      <a:pt x="1496" y="1380"/>
                    </a:lnTo>
                    <a:lnTo>
                      <a:pt x="1545" y="1380"/>
                    </a:lnTo>
                    <a:lnTo>
                      <a:pt x="1592" y="1380"/>
                    </a:lnTo>
                    <a:lnTo>
                      <a:pt x="1640" y="1380"/>
                    </a:lnTo>
                    <a:lnTo>
                      <a:pt x="1685" y="1380"/>
                    </a:lnTo>
                    <a:lnTo>
                      <a:pt x="1728" y="1380"/>
                    </a:lnTo>
                    <a:lnTo>
                      <a:pt x="1767" y="1380"/>
                    </a:lnTo>
                    <a:lnTo>
                      <a:pt x="1803" y="1380"/>
                    </a:lnTo>
                    <a:lnTo>
                      <a:pt x="1833" y="1380"/>
                    </a:lnTo>
                    <a:lnTo>
                      <a:pt x="1858" y="1380"/>
                    </a:lnTo>
                    <a:lnTo>
                      <a:pt x="1877" y="1380"/>
                    </a:lnTo>
                    <a:lnTo>
                      <a:pt x="1889" y="1380"/>
                    </a:lnTo>
                    <a:lnTo>
                      <a:pt x="1893" y="1380"/>
                    </a:lnTo>
                    <a:lnTo>
                      <a:pt x="1935" y="1378"/>
                    </a:lnTo>
                    <a:lnTo>
                      <a:pt x="1976" y="1370"/>
                    </a:lnTo>
                    <a:lnTo>
                      <a:pt x="2014" y="1357"/>
                    </a:lnTo>
                    <a:lnTo>
                      <a:pt x="2050" y="1340"/>
                    </a:lnTo>
                    <a:lnTo>
                      <a:pt x="2084" y="1320"/>
                    </a:lnTo>
                    <a:lnTo>
                      <a:pt x="2115" y="1295"/>
                    </a:lnTo>
                    <a:lnTo>
                      <a:pt x="2141" y="1267"/>
                    </a:lnTo>
                    <a:lnTo>
                      <a:pt x="2164" y="1235"/>
                    </a:lnTo>
                    <a:lnTo>
                      <a:pt x="2183" y="1201"/>
                    </a:lnTo>
                    <a:lnTo>
                      <a:pt x="2196" y="1162"/>
                    </a:lnTo>
                    <a:lnTo>
                      <a:pt x="2205" y="1123"/>
                    </a:lnTo>
                    <a:lnTo>
                      <a:pt x="2209" y="1081"/>
                    </a:lnTo>
                    <a:lnTo>
                      <a:pt x="2206" y="1037"/>
                    </a:lnTo>
                    <a:lnTo>
                      <a:pt x="2199" y="995"/>
                    </a:lnTo>
                    <a:lnTo>
                      <a:pt x="2186" y="955"/>
                    </a:lnTo>
                    <a:lnTo>
                      <a:pt x="2168" y="917"/>
                    </a:lnTo>
                    <a:lnTo>
                      <a:pt x="2147" y="881"/>
                    </a:lnTo>
                    <a:lnTo>
                      <a:pt x="2119" y="849"/>
                    </a:lnTo>
                    <a:lnTo>
                      <a:pt x="2090" y="820"/>
                    </a:lnTo>
                    <a:lnTo>
                      <a:pt x="2057" y="796"/>
                    </a:lnTo>
                    <a:lnTo>
                      <a:pt x="2021" y="775"/>
                    </a:lnTo>
                    <a:lnTo>
                      <a:pt x="1981" y="759"/>
                    </a:lnTo>
                    <a:lnTo>
                      <a:pt x="1941" y="750"/>
                    </a:lnTo>
                    <a:lnTo>
                      <a:pt x="1898" y="746"/>
                    </a:lnTo>
                    <a:close/>
                    <a:moveTo>
                      <a:pt x="1953" y="0"/>
                    </a:moveTo>
                    <a:lnTo>
                      <a:pt x="1954" y="0"/>
                    </a:lnTo>
                    <a:lnTo>
                      <a:pt x="1962" y="0"/>
                    </a:lnTo>
                    <a:lnTo>
                      <a:pt x="2046" y="5"/>
                    </a:lnTo>
                    <a:lnTo>
                      <a:pt x="2127" y="16"/>
                    </a:lnTo>
                    <a:lnTo>
                      <a:pt x="2205" y="32"/>
                    </a:lnTo>
                    <a:lnTo>
                      <a:pt x="2281" y="54"/>
                    </a:lnTo>
                    <a:lnTo>
                      <a:pt x="2354" y="80"/>
                    </a:lnTo>
                    <a:lnTo>
                      <a:pt x="2422" y="111"/>
                    </a:lnTo>
                    <a:lnTo>
                      <a:pt x="2488" y="147"/>
                    </a:lnTo>
                    <a:lnTo>
                      <a:pt x="2549" y="187"/>
                    </a:lnTo>
                    <a:lnTo>
                      <a:pt x="2608" y="232"/>
                    </a:lnTo>
                    <a:lnTo>
                      <a:pt x="2662" y="281"/>
                    </a:lnTo>
                    <a:lnTo>
                      <a:pt x="2712" y="333"/>
                    </a:lnTo>
                    <a:lnTo>
                      <a:pt x="2757" y="390"/>
                    </a:lnTo>
                    <a:lnTo>
                      <a:pt x="2798" y="450"/>
                    </a:lnTo>
                    <a:lnTo>
                      <a:pt x="2834" y="513"/>
                    </a:lnTo>
                    <a:lnTo>
                      <a:pt x="2865" y="581"/>
                    </a:lnTo>
                    <a:lnTo>
                      <a:pt x="2891" y="652"/>
                    </a:lnTo>
                    <a:lnTo>
                      <a:pt x="2911" y="724"/>
                    </a:lnTo>
                    <a:lnTo>
                      <a:pt x="2927" y="800"/>
                    </a:lnTo>
                    <a:lnTo>
                      <a:pt x="2936" y="880"/>
                    </a:lnTo>
                    <a:lnTo>
                      <a:pt x="2939" y="961"/>
                    </a:lnTo>
                    <a:lnTo>
                      <a:pt x="2945" y="1042"/>
                    </a:lnTo>
                    <a:lnTo>
                      <a:pt x="2947" y="1121"/>
                    </a:lnTo>
                    <a:lnTo>
                      <a:pt x="2944" y="1199"/>
                    </a:lnTo>
                    <a:lnTo>
                      <a:pt x="2938" y="1273"/>
                    </a:lnTo>
                    <a:lnTo>
                      <a:pt x="2928" y="1346"/>
                    </a:lnTo>
                    <a:lnTo>
                      <a:pt x="2913" y="1416"/>
                    </a:lnTo>
                    <a:lnTo>
                      <a:pt x="2959" y="1419"/>
                    </a:lnTo>
                    <a:lnTo>
                      <a:pt x="3004" y="1421"/>
                    </a:lnTo>
                    <a:lnTo>
                      <a:pt x="3050" y="1427"/>
                    </a:lnTo>
                    <a:lnTo>
                      <a:pt x="3098" y="1433"/>
                    </a:lnTo>
                    <a:lnTo>
                      <a:pt x="3145" y="1442"/>
                    </a:lnTo>
                    <a:lnTo>
                      <a:pt x="3193" y="1455"/>
                    </a:lnTo>
                    <a:lnTo>
                      <a:pt x="3239" y="1471"/>
                    </a:lnTo>
                    <a:lnTo>
                      <a:pt x="3285" y="1490"/>
                    </a:lnTo>
                    <a:lnTo>
                      <a:pt x="3331" y="1513"/>
                    </a:lnTo>
                    <a:lnTo>
                      <a:pt x="3374" y="1541"/>
                    </a:lnTo>
                    <a:lnTo>
                      <a:pt x="3414" y="1573"/>
                    </a:lnTo>
                    <a:lnTo>
                      <a:pt x="3454" y="1610"/>
                    </a:lnTo>
                    <a:lnTo>
                      <a:pt x="3490" y="1652"/>
                    </a:lnTo>
                    <a:lnTo>
                      <a:pt x="3524" y="1701"/>
                    </a:lnTo>
                    <a:lnTo>
                      <a:pt x="3551" y="1750"/>
                    </a:lnTo>
                    <a:lnTo>
                      <a:pt x="3574" y="1801"/>
                    </a:lnTo>
                    <a:lnTo>
                      <a:pt x="3591" y="1854"/>
                    </a:lnTo>
                    <a:lnTo>
                      <a:pt x="3603" y="1910"/>
                    </a:lnTo>
                    <a:lnTo>
                      <a:pt x="3613" y="1968"/>
                    </a:lnTo>
                    <a:lnTo>
                      <a:pt x="3619" y="2028"/>
                    </a:lnTo>
                    <a:lnTo>
                      <a:pt x="3624" y="2090"/>
                    </a:lnTo>
                    <a:lnTo>
                      <a:pt x="3626" y="2156"/>
                    </a:lnTo>
                    <a:lnTo>
                      <a:pt x="3627" y="2225"/>
                    </a:lnTo>
                    <a:lnTo>
                      <a:pt x="3627" y="2299"/>
                    </a:lnTo>
                    <a:lnTo>
                      <a:pt x="3627" y="2318"/>
                    </a:lnTo>
                    <a:lnTo>
                      <a:pt x="3627" y="2341"/>
                    </a:lnTo>
                    <a:lnTo>
                      <a:pt x="3627" y="2366"/>
                    </a:lnTo>
                    <a:lnTo>
                      <a:pt x="3628" y="2393"/>
                    </a:lnTo>
                    <a:lnTo>
                      <a:pt x="3628" y="2419"/>
                    </a:lnTo>
                    <a:lnTo>
                      <a:pt x="3628" y="2443"/>
                    </a:lnTo>
                    <a:lnTo>
                      <a:pt x="3628" y="2465"/>
                    </a:lnTo>
                    <a:lnTo>
                      <a:pt x="3628" y="2482"/>
                    </a:lnTo>
                    <a:lnTo>
                      <a:pt x="3629" y="2493"/>
                    </a:lnTo>
                    <a:lnTo>
                      <a:pt x="3629" y="2498"/>
                    </a:lnTo>
                    <a:lnTo>
                      <a:pt x="3625" y="2593"/>
                    </a:lnTo>
                    <a:lnTo>
                      <a:pt x="3617" y="2685"/>
                    </a:lnTo>
                    <a:lnTo>
                      <a:pt x="3602" y="2774"/>
                    </a:lnTo>
                    <a:lnTo>
                      <a:pt x="3583" y="2861"/>
                    </a:lnTo>
                    <a:lnTo>
                      <a:pt x="3559" y="2942"/>
                    </a:lnTo>
                    <a:lnTo>
                      <a:pt x="3531" y="3022"/>
                    </a:lnTo>
                    <a:lnTo>
                      <a:pt x="3497" y="3098"/>
                    </a:lnTo>
                    <a:lnTo>
                      <a:pt x="3458" y="3169"/>
                    </a:lnTo>
                    <a:lnTo>
                      <a:pt x="3414" y="3236"/>
                    </a:lnTo>
                    <a:lnTo>
                      <a:pt x="3366" y="3300"/>
                    </a:lnTo>
                    <a:lnTo>
                      <a:pt x="3314" y="3359"/>
                    </a:lnTo>
                    <a:lnTo>
                      <a:pt x="3256" y="3414"/>
                    </a:lnTo>
                    <a:lnTo>
                      <a:pt x="3195" y="3464"/>
                    </a:lnTo>
                    <a:lnTo>
                      <a:pt x="3129" y="3508"/>
                    </a:lnTo>
                    <a:lnTo>
                      <a:pt x="3060" y="3548"/>
                    </a:lnTo>
                    <a:lnTo>
                      <a:pt x="2988" y="3583"/>
                    </a:lnTo>
                    <a:lnTo>
                      <a:pt x="2911" y="3613"/>
                    </a:lnTo>
                    <a:lnTo>
                      <a:pt x="2832" y="3638"/>
                    </a:lnTo>
                    <a:lnTo>
                      <a:pt x="2749" y="3657"/>
                    </a:lnTo>
                    <a:lnTo>
                      <a:pt x="2665" y="3672"/>
                    </a:lnTo>
                    <a:lnTo>
                      <a:pt x="2576" y="3680"/>
                    </a:lnTo>
                    <a:lnTo>
                      <a:pt x="2485" y="3684"/>
                    </a:lnTo>
                    <a:lnTo>
                      <a:pt x="1159" y="3684"/>
                    </a:lnTo>
                    <a:lnTo>
                      <a:pt x="1134" y="3684"/>
                    </a:lnTo>
                    <a:lnTo>
                      <a:pt x="1042" y="3682"/>
                    </a:lnTo>
                    <a:lnTo>
                      <a:pt x="951" y="3675"/>
                    </a:lnTo>
                    <a:lnTo>
                      <a:pt x="865" y="3664"/>
                    </a:lnTo>
                    <a:lnTo>
                      <a:pt x="784" y="3648"/>
                    </a:lnTo>
                    <a:lnTo>
                      <a:pt x="705" y="3629"/>
                    </a:lnTo>
                    <a:lnTo>
                      <a:pt x="630" y="3604"/>
                    </a:lnTo>
                    <a:lnTo>
                      <a:pt x="560" y="3574"/>
                    </a:lnTo>
                    <a:lnTo>
                      <a:pt x="492" y="3541"/>
                    </a:lnTo>
                    <a:lnTo>
                      <a:pt x="429" y="3504"/>
                    </a:lnTo>
                    <a:lnTo>
                      <a:pt x="370" y="3462"/>
                    </a:lnTo>
                    <a:lnTo>
                      <a:pt x="314" y="3415"/>
                    </a:lnTo>
                    <a:lnTo>
                      <a:pt x="262" y="3364"/>
                    </a:lnTo>
                    <a:lnTo>
                      <a:pt x="216" y="3310"/>
                    </a:lnTo>
                    <a:lnTo>
                      <a:pt x="174" y="3252"/>
                    </a:lnTo>
                    <a:lnTo>
                      <a:pt x="138" y="3191"/>
                    </a:lnTo>
                    <a:lnTo>
                      <a:pt x="106" y="3126"/>
                    </a:lnTo>
                    <a:lnTo>
                      <a:pt x="79" y="3058"/>
                    </a:lnTo>
                    <a:lnTo>
                      <a:pt x="57" y="2985"/>
                    </a:lnTo>
                    <a:lnTo>
                      <a:pt x="38" y="2909"/>
                    </a:lnTo>
                    <a:lnTo>
                      <a:pt x="24" y="2830"/>
                    </a:lnTo>
                    <a:lnTo>
                      <a:pt x="14" y="2746"/>
                    </a:lnTo>
                    <a:lnTo>
                      <a:pt x="6" y="2658"/>
                    </a:lnTo>
                    <a:lnTo>
                      <a:pt x="1" y="2565"/>
                    </a:lnTo>
                    <a:lnTo>
                      <a:pt x="0" y="2467"/>
                    </a:lnTo>
                    <a:lnTo>
                      <a:pt x="0" y="2426"/>
                    </a:lnTo>
                    <a:lnTo>
                      <a:pt x="0" y="2386"/>
                    </a:lnTo>
                    <a:lnTo>
                      <a:pt x="0" y="985"/>
                    </a:lnTo>
                    <a:lnTo>
                      <a:pt x="6" y="913"/>
                    </a:lnTo>
                    <a:lnTo>
                      <a:pt x="16" y="845"/>
                    </a:lnTo>
                    <a:lnTo>
                      <a:pt x="28" y="780"/>
                    </a:lnTo>
                    <a:lnTo>
                      <a:pt x="44" y="720"/>
                    </a:lnTo>
                    <a:lnTo>
                      <a:pt x="63" y="662"/>
                    </a:lnTo>
                    <a:lnTo>
                      <a:pt x="84" y="609"/>
                    </a:lnTo>
                    <a:lnTo>
                      <a:pt x="106" y="559"/>
                    </a:lnTo>
                    <a:lnTo>
                      <a:pt x="131" y="512"/>
                    </a:lnTo>
                    <a:lnTo>
                      <a:pt x="156" y="469"/>
                    </a:lnTo>
                    <a:lnTo>
                      <a:pt x="183" y="429"/>
                    </a:lnTo>
                    <a:lnTo>
                      <a:pt x="209" y="393"/>
                    </a:lnTo>
                    <a:lnTo>
                      <a:pt x="236" y="359"/>
                    </a:lnTo>
                    <a:lnTo>
                      <a:pt x="262" y="328"/>
                    </a:lnTo>
                    <a:lnTo>
                      <a:pt x="288" y="300"/>
                    </a:lnTo>
                    <a:lnTo>
                      <a:pt x="342" y="249"/>
                    </a:lnTo>
                    <a:lnTo>
                      <a:pt x="398" y="201"/>
                    </a:lnTo>
                    <a:lnTo>
                      <a:pt x="459" y="159"/>
                    </a:lnTo>
                    <a:lnTo>
                      <a:pt x="524" y="122"/>
                    </a:lnTo>
                    <a:lnTo>
                      <a:pt x="593" y="90"/>
                    </a:lnTo>
                    <a:lnTo>
                      <a:pt x="664" y="63"/>
                    </a:lnTo>
                    <a:lnTo>
                      <a:pt x="740" y="40"/>
                    </a:lnTo>
                    <a:lnTo>
                      <a:pt x="820" y="23"/>
                    </a:lnTo>
                    <a:lnTo>
                      <a:pt x="902" y="11"/>
                    </a:lnTo>
                    <a:lnTo>
                      <a:pt x="988" y="3"/>
                    </a:lnTo>
                    <a:lnTo>
                      <a:pt x="1079" y="0"/>
                    </a:lnTo>
                    <a:lnTo>
                      <a:pt x="1088" y="0"/>
                    </a:lnTo>
                    <a:lnTo>
                      <a:pt x="1953" y="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94" name="Subtitle 2">
            <a:hlinkClick r:id="rId3"/>
          </p:cNvPr>
          <p:cNvSpPr txBox="1">
            <a:spLocks/>
          </p:cNvSpPr>
          <p:nvPr/>
        </p:nvSpPr>
        <p:spPr>
          <a:xfrm>
            <a:off x="9370955" y="6165432"/>
            <a:ext cx="2959632" cy="422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D8"/>
              </a:buClr>
              <a:buFont typeface="Arial"/>
              <a:buNone/>
              <a:defRPr sz="90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www.latentview.com</a:t>
            </a:r>
          </a:p>
        </p:txBody>
      </p:sp>
    </p:spTree>
    <p:extLst>
      <p:ext uri="{BB962C8B-B14F-4D97-AF65-F5344CB8AC3E}">
        <p14:creationId xmlns:p14="http://schemas.microsoft.com/office/powerpoint/2010/main" val="1199457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775" userDrawn="1">
          <p15:clr>
            <a:srgbClr val="FBAE40"/>
          </p15:clr>
        </p15:guide>
        <p15:guide id="3" orient="horz" pos="2694" userDrawn="1">
          <p15:clr>
            <a:srgbClr val="FBAE40"/>
          </p15:clr>
        </p15:guide>
        <p15:guide id="4" orient="horz" pos="-2" userDrawn="1">
          <p15:clr>
            <a:srgbClr val="FBAE40"/>
          </p15:clr>
        </p15:guide>
        <p15:guide id="5" pos="7675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1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/>
        </p:nvSpPr>
        <p:spPr>
          <a:xfrm>
            <a:off x="1" y="-13853"/>
            <a:ext cx="6215311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7" name="Pentagon 66"/>
          <p:cNvSpPr/>
          <p:nvPr/>
        </p:nvSpPr>
        <p:spPr>
          <a:xfrm>
            <a:off x="6212316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2" name="Pentagon 71"/>
          <p:cNvSpPr/>
          <p:nvPr/>
        </p:nvSpPr>
        <p:spPr>
          <a:xfrm>
            <a:off x="6212315" y="1954531"/>
            <a:ext cx="1169399" cy="632502"/>
          </a:xfrm>
          <a:prstGeom prst="homePlat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7" name="Pentagon 76"/>
          <p:cNvSpPr/>
          <p:nvPr/>
        </p:nvSpPr>
        <p:spPr>
          <a:xfrm>
            <a:off x="6212315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1" name="Pentagon 80"/>
          <p:cNvSpPr/>
          <p:nvPr/>
        </p:nvSpPr>
        <p:spPr>
          <a:xfrm>
            <a:off x="6212315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7" y="2964875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3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9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9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9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9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5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5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5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97DD5-8847-43DE-B3AE-BE5A64A94902}"/>
              </a:ext>
            </a:extLst>
          </p:cNvPr>
          <p:cNvSpPr/>
          <p:nvPr/>
        </p:nvSpPr>
        <p:spPr>
          <a:xfrm flipH="1">
            <a:off x="11037891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2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40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5" y="696616"/>
            <a:ext cx="3879577" cy="1145350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500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5" y="2126743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868720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3580454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29554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5" y="696616"/>
            <a:ext cx="3879577" cy="1145350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500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5" y="2126743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868720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3580454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12513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r Titel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24058" y="238549"/>
            <a:ext cx="11543103" cy="6164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24049" y="854995"/>
            <a:ext cx="11543103" cy="3362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dk1"/>
              </a:buClr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60290" marR="0" lvl="1" indent="-74540" algn="l" rtl="0">
              <a:spcBef>
                <a:spcPts val="380"/>
              </a:spcBef>
              <a:buClr>
                <a:schemeClr val="dk1"/>
              </a:buClr>
              <a:buSzPct val="100000"/>
              <a:buFont typeface="Noto Sans Symbols"/>
              <a:buChar char="−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36455" marR="0" lvl="2" indent="-60204" algn="l" rtl="0">
              <a:spcBef>
                <a:spcPts val="380"/>
              </a:spcBef>
              <a:buClr>
                <a:schemeClr val="dk1"/>
              </a:buClr>
              <a:buSzPct val="100000"/>
              <a:buFont typeface="Noto Sans Symbols"/>
              <a:buChar char="▪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20563" marR="0" lvl="3" indent="-66512" algn="l" rtl="0">
              <a:spcBef>
                <a:spcPts val="380"/>
              </a:spcBef>
              <a:buClr>
                <a:schemeClr val="dk1"/>
              </a:buClr>
              <a:buSzPct val="100000"/>
              <a:buFont typeface="Noto Sans Symbols"/>
              <a:buChar char="−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96740" marR="0" lvl="4" indent="-64890" algn="l" rtl="0">
              <a:spcBef>
                <a:spcPts val="380"/>
              </a:spcBef>
              <a:buClr>
                <a:schemeClr val="dk1"/>
              </a:buClr>
              <a:buSzPct val="100000"/>
              <a:buFont typeface="Noto Sans Symbols"/>
              <a:buChar char="▪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036" marR="0" lvl="5" indent="-113736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134" marR="0" lvl="6" indent="-113633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231" marR="0" lvl="7" indent="-113531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334" marR="0" lvl="8" indent="-113434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323905" y="6356353"/>
            <a:ext cx="2135079" cy="35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095" marR="0" lvl="1" indent="-12595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196" marR="0" lvl="2" indent="-12496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294" marR="0" lvl="3" indent="-12394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392" marR="0" lvl="4" indent="-12292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494" marR="0" lvl="5" indent="-12194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586" marR="0" lvl="6" indent="-12086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9680" marR="0" lvl="7" indent="-11980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6774" marR="0" lvl="8" indent="-11874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2458973" y="6356353"/>
            <a:ext cx="7274060" cy="35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095" marR="0" lvl="1" indent="-12595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196" marR="0" lvl="2" indent="-12496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294" marR="0" lvl="3" indent="-12394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392" marR="0" lvl="4" indent="-12292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494" marR="0" lvl="5" indent="-12194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586" marR="0" lvl="6" indent="-12086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9680" marR="0" lvl="7" indent="-11980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6774" marR="0" lvl="8" indent="-11874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9733042" y="6356353"/>
            <a:ext cx="2135079" cy="35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IN" sz="1200" b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IN" sz="1200" b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49834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ver page">
  <p:cSld name="3_Cover pag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/>
          <p:nvPr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  <a:gs pos="100000">
                <a:srgbClr val="1957A3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821345" y="696616"/>
            <a:ext cx="3879577" cy="114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2500" y="4522684"/>
            <a:ext cx="3129501" cy="221291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821345" y="2126743"/>
            <a:ext cx="425431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‒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‒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2"/>
          </p:nvPr>
        </p:nvSpPr>
        <p:spPr>
          <a:xfrm>
            <a:off x="821343" y="2868720"/>
            <a:ext cx="2637248" cy="42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‒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‒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3"/>
          </p:nvPr>
        </p:nvSpPr>
        <p:spPr>
          <a:xfrm>
            <a:off x="821343" y="3580454"/>
            <a:ext cx="2637248" cy="42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‒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‒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834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1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 userDrawn="1"/>
        </p:nvSpPr>
        <p:spPr>
          <a:xfrm>
            <a:off x="1" y="-13853"/>
            <a:ext cx="6215311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7" name="Pentagon 66"/>
          <p:cNvSpPr/>
          <p:nvPr userDrawn="1"/>
        </p:nvSpPr>
        <p:spPr>
          <a:xfrm>
            <a:off x="6212316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2" name="Pentagon 71"/>
          <p:cNvSpPr/>
          <p:nvPr userDrawn="1"/>
        </p:nvSpPr>
        <p:spPr>
          <a:xfrm>
            <a:off x="6212315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7" name="Pentagon 76"/>
          <p:cNvSpPr/>
          <p:nvPr userDrawn="1"/>
        </p:nvSpPr>
        <p:spPr>
          <a:xfrm>
            <a:off x="6212315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1" name="Pentagon 80"/>
          <p:cNvSpPr/>
          <p:nvPr userDrawn="1"/>
        </p:nvSpPr>
        <p:spPr>
          <a:xfrm>
            <a:off x="6212315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7" y="2964875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3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9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9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9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9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5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5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5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97DD5-8847-43DE-B3AE-BE5A64A94902}"/>
              </a:ext>
            </a:extLst>
          </p:cNvPr>
          <p:cNvSpPr/>
          <p:nvPr userDrawn="1"/>
        </p:nvSpPr>
        <p:spPr>
          <a:xfrm flipH="1">
            <a:off x="11037891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2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792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3923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80" y="5128618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 userDrawn="1"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Oval 7"/>
          <p:cNvSpPr/>
          <p:nvPr userDrawn="1"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2183643" y="2362200"/>
            <a:ext cx="9689911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892046" y="1597546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6918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775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  <p15:guide id="4" orient="horz" pos="-2" userDrawn="1">
          <p15:clr>
            <a:srgbClr val="FBAE40"/>
          </p15:clr>
        </p15:guide>
        <p15:guide id="5" pos="7675" userDrawn="1">
          <p15:clr>
            <a:srgbClr val="FBAE40"/>
          </p15:clr>
        </p15:guide>
        <p15:guide id="6" pos="7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F73F27-AF95-4279-97A4-28C8BBE7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51" y="58927"/>
            <a:ext cx="11841749" cy="4083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BF384E-C3AE-42FA-91A4-6816C510B9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BA6739A3-A001-4132-AECF-E1735C6210C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923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ne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655" y="58927"/>
            <a:ext cx="10940304" cy="40834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8C948-D230-4AAD-9040-40D237A30F6C}"/>
              </a:ext>
            </a:extLst>
          </p:cNvPr>
          <p:cNvSpPr txBox="1">
            <a:spLocks/>
          </p:cNvSpPr>
          <p:nvPr userDrawn="1"/>
        </p:nvSpPr>
        <p:spPr>
          <a:xfrm>
            <a:off x="84300" y="6527800"/>
            <a:ext cx="228600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sz="800" b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8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entagon 4"/>
          <p:cNvSpPr/>
          <p:nvPr/>
        </p:nvSpPr>
        <p:spPr>
          <a:xfrm>
            <a:off x="1801667" y="1262123"/>
            <a:ext cx="6687031" cy="688985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1798889" y="2172154"/>
            <a:ext cx="6274248" cy="688985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1798890" y="3085055"/>
            <a:ext cx="7696047" cy="697597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Pentagon 8"/>
          <p:cNvSpPr/>
          <p:nvPr/>
        </p:nvSpPr>
        <p:spPr>
          <a:xfrm flipV="1">
            <a:off x="1796570" y="4906895"/>
            <a:ext cx="6687031" cy="688985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0" name="Pentagon 9"/>
          <p:cNvSpPr/>
          <p:nvPr/>
        </p:nvSpPr>
        <p:spPr>
          <a:xfrm flipV="1">
            <a:off x="1802683" y="3996864"/>
            <a:ext cx="6274248" cy="688985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Round Same Side Corner Rectangle 12"/>
          <p:cNvSpPr/>
          <p:nvPr/>
        </p:nvSpPr>
        <p:spPr>
          <a:xfrm rot="16200000">
            <a:off x="674437" y="899621"/>
            <a:ext cx="777977" cy="917343"/>
          </a:xfrm>
          <a:custGeom>
            <a:avLst/>
            <a:gdLst>
              <a:gd name="connsiteX0" fmla="*/ 64837 w 777977"/>
              <a:gd name="connsiteY0" fmla="*/ 0 h 917343"/>
              <a:gd name="connsiteX1" fmla="*/ 713140 w 777977"/>
              <a:gd name="connsiteY1" fmla="*/ 0 h 917343"/>
              <a:gd name="connsiteX2" fmla="*/ 777977 w 777977"/>
              <a:gd name="connsiteY2" fmla="*/ 64837 h 917343"/>
              <a:gd name="connsiteX3" fmla="*/ 777977 w 777977"/>
              <a:gd name="connsiteY3" fmla="*/ 917343 h 917343"/>
              <a:gd name="connsiteX4" fmla="*/ 777977 w 777977"/>
              <a:gd name="connsiteY4" fmla="*/ 917343 h 917343"/>
              <a:gd name="connsiteX5" fmla="*/ 0 w 777977"/>
              <a:gd name="connsiteY5" fmla="*/ 917343 h 917343"/>
              <a:gd name="connsiteX6" fmla="*/ 0 w 777977"/>
              <a:gd name="connsiteY6" fmla="*/ 917343 h 917343"/>
              <a:gd name="connsiteX7" fmla="*/ 0 w 777977"/>
              <a:gd name="connsiteY7" fmla="*/ 64837 h 917343"/>
              <a:gd name="connsiteX8" fmla="*/ 64837 w 777977"/>
              <a:gd name="connsiteY8" fmla="*/ 0 h 917343"/>
              <a:gd name="connsiteX0" fmla="*/ 64837 w 777977"/>
              <a:gd name="connsiteY0" fmla="*/ 0 h 917343"/>
              <a:gd name="connsiteX1" fmla="*/ 713140 w 777977"/>
              <a:gd name="connsiteY1" fmla="*/ 0 h 917343"/>
              <a:gd name="connsiteX2" fmla="*/ 777977 w 777977"/>
              <a:gd name="connsiteY2" fmla="*/ 64837 h 917343"/>
              <a:gd name="connsiteX3" fmla="*/ 777977 w 777977"/>
              <a:gd name="connsiteY3" fmla="*/ 917343 h 917343"/>
              <a:gd name="connsiteX4" fmla="*/ 777977 w 777977"/>
              <a:gd name="connsiteY4" fmla="*/ 909723 h 917343"/>
              <a:gd name="connsiteX5" fmla="*/ 0 w 777977"/>
              <a:gd name="connsiteY5" fmla="*/ 917343 h 917343"/>
              <a:gd name="connsiteX6" fmla="*/ 0 w 777977"/>
              <a:gd name="connsiteY6" fmla="*/ 917343 h 917343"/>
              <a:gd name="connsiteX7" fmla="*/ 0 w 777977"/>
              <a:gd name="connsiteY7" fmla="*/ 64837 h 917343"/>
              <a:gd name="connsiteX8" fmla="*/ 64837 w 777977"/>
              <a:gd name="connsiteY8" fmla="*/ 0 h 91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7977" h="917343">
                <a:moveTo>
                  <a:pt x="64837" y="0"/>
                </a:moveTo>
                <a:lnTo>
                  <a:pt x="713140" y="0"/>
                </a:lnTo>
                <a:cubicBezTo>
                  <a:pt x="748948" y="0"/>
                  <a:pt x="777977" y="29029"/>
                  <a:pt x="777977" y="64837"/>
                </a:cubicBezTo>
                <a:lnTo>
                  <a:pt x="777977" y="917343"/>
                </a:lnTo>
                <a:lnTo>
                  <a:pt x="777977" y="909723"/>
                </a:lnTo>
                <a:lnTo>
                  <a:pt x="0" y="917343"/>
                </a:lnTo>
                <a:lnTo>
                  <a:pt x="0" y="917343"/>
                </a:lnTo>
                <a:lnTo>
                  <a:pt x="0" y="64837"/>
                </a:lnTo>
                <a:cubicBezTo>
                  <a:pt x="0" y="29029"/>
                  <a:pt x="29029" y="0"/>
                  <a:pt x="648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2" name="Freeform 11"/>
          <p:cNvSpPr/>
          <p:nvPr/>
        </p:nvSpPr>
        <p:spPr>
          <a:xfrm>
            <a:off x="1508971" y="966433"/>
            <a:ext cx="292696" cy="984673"/>
          </a:xfrm>
          <a:custGeom>
            <a:avLst/>
            <a:gdLst>
              <a:gd name="connsiteX0" fmla="*/ 0 w 250825"/>
              <a:gd name="connsiteY0" fmla="*/ 0 h 819150"/>
              <a:gd name="connsiteX1" fmla="*/ 250825 w 250825"/>
              <a:gd name="connsiteY1" fmla="*/ 257175 h 819150"/>
              <a:gd name="connsiteX2" fmla="*/ 250825 w 250825"/>
              <a:gd name="connsiteY2" fmla="*/ 819150 h 819150"/>
              <a:gd name="connsiteX3" fmla="*/ 15875 w 250825"/>
              <a:gd name="connsiteY3" fmla="*/ 647700 h 819150"/>
              <a:gd name="connsiteX4" fmla="*/ 0 w 250825"/>
              <a:gd name="connsiteY4" fmla="*/ 0 h 819150"/>
              <a:gd name="connsiteX0" fmla="*/ 0 w 250825"/>
              <a:gd name="connsiteY0" fmla="*/ 0 h 819150"/>
              <a:gd name="connsiteX1" fmla="*/ 250825 w 250825"/>
              <a:gd name="connsiteY1" fmla="*/ 257175 h 819150"/>
              <a:gd name="connsiteX2" fmla="*/ 250825 w 250825"/>
              <a:gd name="connsiteY2" fmla="*/ 819150 h 819150"/>
              <a:gd name="connsiteX3" fmla="*/ 8731 w 250825"/>
              <a:gd name="connsiteY3" fmla="*/ 654865 h 819150"/>
              <a:gd name="connsiteX4" fmla="*/ 0 w 250825"/>
              <a:gd name="connsiteY4" fmla="*/ 0 h 819150"/>
              <a:gd name="connsiteX0" fmla="*/ 0 w 250825"/>
              <a:gd name="connsiteY0" fmla="*/ 0 h 819150"/>
              <a:gd name="connsiteX1" fmla="*/ 250825 w 250825"/>
              <a:gd name="connsiteY1" fmla="*/ 238070 h 819150"/>
              <a:gd name="connsiteX2" fmla="*/ 250825 w 250825"/>
              <a:gd name="connsiteY2" fmla="*/ 819150 h 819150"/>
              <a:gd name="connsiteX3" fmla="*/ 8731 w 250825"/>
              <a:gd name="connsiteY3" fmla="*/ 654865 h 819150"/>
              <a:gd name="connsiteX4" fmla="*/ 0 w 250825"/>
              <a:gd name="connsiteY4" fmla="*/ 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25" h="819150">
                <a:moveTo>
                  <a:pt x="0" y="0"/>
                </a:moveTo>
                <a:lnTo>
                  <a:pt x="250825" y="238070"/>
                </a:lnTo>
                <a:lnTo>
                  <a:pt x="250825" y="819150"/>
                </a:lnTo>
                <a:lnTo>
                  <a:pt x="8731" y="654865"/>
                </a:lnTo>
                <a:cubicBezTo>
                  <a:pt x="6614" y="444257"/>
                  <a:pt x="11642" y="226483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3" name="Round Same Side Corner Rectangle 12"/>
          <p:cNvSpPr/>
          <p:nvPr/>
        </p:nvSpPr>
        <p:spPr>
          <a:xfrm rot="16200000">
            <a:off x="672508" y="1932155"/>
            <a:ext cx="777977" cy="913485"/>
          </a:xfrm>
          <a:prstGeom prst="round2SameRect">
            <a:avLst>
              <a:gd name="adj1" fmla="val 833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4" name="Freeform 13"/>
          <p:cNvSpPr/>
          <p:nvPr/>
        </p:nvSpPr>
        <p:spPr>
          <a:xfrm>
            <a:off x="1518235" y="1994168"/>
            <a:ext cx="283596" cy="869841"/>
          </a:xfrm>
          <a:custGeom>
            <a:avLst/>
            <a:gdLst>
              <a:gd name="connsiteX0" fmla="*/ 0 w 245268"/>
              <a:gd name="connsiteY0" fmla="*/ 0 h 719137"/>
              <a:gd name="connsiteX1" fmla="*/ 245268 w 245268"/>
              <a:gd name="connsiteY1" fmla="*/ 145256 h 719137"/>
              <a:gd name="connsiteX2" fmla="*/ 238125 w 245268"/>
              <a:gd name="connsiteY2" fmla="*/ 719137 h 719137"/>
              <a:gd name="connsiteX3" fmla="*/ 0 w 245268"/>
              <a:gd name="connsiteY3" fmla="*/ 647700 h 719137"/>
              <a:gd name="connsiteX4" fmla="*/ 0 w 245268"/>
              <a:gd name="connsiteY4" fmla="*/ 0 h 719137"/>
              <a:gd name="connsiteX0" fmla="*/ 0 w 247839"/>
              <a:gd name="connsiteY0" fmla="*/ 0 h 723899"/>
              <a:gd name="connsiteX1" fmla="*/ 245268 w 247839"/>
              <a:gd name="connsiteY1" fmla="*/ 145256 h 723899"/>
              <a:gd name="connsiteX2" fmla="*/ 247839 w 247839"/>
              <a:gd name="connsiteY2" fmla="*/ 723899 h 723899"/>
              <a:gd name="connsiteX3" fmla="*/ 0 w 247839"/>
              <a:gd name="connsiteY3" fmla="*/ 647700 h 723899"/>
              <a:gd name="connsiteX4" fmla="*/ 0 w 247839"/>
              <a:gd name="connsiteY4" fmla="*/ 0 h 723899"/>
              <a:gd name="connsiteX0" fmla="*/ 0 w 247839"/>
              <a:gd name="connsiteY0" fmla="*/ 0 h 721518"/>
              <a:gd name="connsiteX1" fmla="*/ 245268 w 247839"/>
              <a:gd name="connsiteY1" fmla="*/ 145256 h 721518"/>
              <a:gd name="connsiteX2" fmla="*/ 247839 w 247839"/>
              <a:gd name="connsiteY2" fmla="*/ 721518 h 721518"/>
              <a:gd name="connsiteX3" fmla="*/ 0 w 247839"/>
              <a:gd name="connsiteY3" fmla="*/ 647700 h 721518"/>
              <a:gd name="connsiteX4" fmla="*/ 0 w 247839"/>
              <a:gd name="connsiteY4" fmla="*/ 0 h 72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839" h="721518">
                <a:moveTo>
                  <a:pt x="0" y="0"/>
                </a:moveTo>
                <a:lnTo>
                  <a:pt x="245268" y="145256"/>
                </a:lnTo>
                <a:lnTo>
                  <a:pt x="247839" y="721518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5" name="Round Same Side Corner Rectangle 14"/>
          <p:cNvSpPr/>
          <p:nvPr/>
        </p:nvSpPr>
        <p:spPr>
          <a:xfrm rot="16200000">
            <a:off x="667409" y="2962760"/>
            <a:ext cx="777977" cy="913485"/>
          </a:xfrm>
          <a:prstGeom prst="round2SameRect">
            <a:avLst>
              <a:gd name="adj1" fmla="val 833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6" name="Freeform 15"/>
          <p:cNvSpPr/>
          <p:nvPr/>
        </p:nvSpPr>
        <p:spPr>
          <a:xfrm>
            <a:off x="1512678" y="3027640"/>
            <a:ext cx="289188" cy="780848"/>
          </a:xfrm>
          <a:custGeom>
            <a:avLst/>
            <a:gdLst>
              <a:gd name="connsiteX0" fmla="*/ 0 w 245268"/>
              <a:gd name="connsiteY0" fmla="*/ 0 h 719137"/>
              <a:gd name="connsiteX1" fmla="*/ 245268 w 245268"/>
              <a:gd name="connsiteY1" fmla="*/ 145256 h 719137"/>
              <a:gd name="connsiteX2" fmla="*/ 238125 w 245268"/>
              <a:gd name="connsiteY2" fmla="*/ 719137 h 719137"/>
              <a:gd name="connsiteX3" fmla="*/ 0 w 245268"/>
              <a:gd name="connsiteY3" fmla="*/ 647700 h 719137"/>
              <a:gd name="connsiteX4" fmla="*/ 0 w 245268"/>
              <a:gd name="connsiteY4" fmla="*/ 0 h 719137"/>
              <a:gd name="connsiteX0" fmla="*/ 0 w 247673"/>
              <a:gd name="connsiteY0" fmla="*/ 0 h 719137"/>
              <a:gd name="connsiteX1" fmla="*/ 247673 w 247673"/>
              <a:gd name="connsiteY1" fmla="*/ 47625 h 719137"/>
              <a:gd name="connsiteX2" fmla="*/ 238125 w 247673"/>
              <a:gd name="connsiteY2" fmla="*/ 719137 h 719137"/>
              <a:gd name="connsiteX3" fmla="*/ 0 w 247673"/>
              <a:gd name="connsiteY3" fmla="*/ 647700 h 719137"/>
              <a:gd name="connsiteX4" fmla="*/ 0 w 247673"/>
              <a:gd name="connsiteY4" fmla="*/ 0 h 719137"/>
              <a:gd name="connsiteX0" fmla="*/ 0 w 247673"/>
              <a:gd name="connsiteY0" fmla="*/ 0 h 647700"/>
              <a:gd name="connsiteX1" fmla="*/ 247673 w 247673"/>
              <a:gd name="connsiteY1" fmla="*/ 47625 h 647700"/>
              <a:gd name="connsiteX2" fmla="*/ 245338 w 247673"/>
              <a:gd name="connsiteY2" fmla="*/ 588168 h 647700"/>
              <a:gd name="connsiteX3" fmla="*/ 0 w 247673"/>
              <a:gd name="connsiteY3" fmla="*/ 647700 h 647700"/>
              <a:gd name="connsiteX4" fmla="*/ 0 w 247673"/>
              <a:gd name="connsiteY4" fmla="*/ 0 h 647700"/>
              <a:gd name="connsiteX0" fmla="*/ 0 w 252617"/>
              <a:gd name="connsiteY0" fmla="*/ 0 h 647700"/>
              <a:gd name="connsiteX1" fmla="*/ 247673 w 252617"/>
              <a:gd name="connsiteY1" fmla="*/ 47625 h 647700"/>
              <a:gd name="connsiteX2" fmla="*/ 252552 w 252617"/>
              <a:gd name="connsiteY2" fmla="*/ 623887 h 647700"/>
              <a:gd name="connsiteX3" fmla="*/ 0 w 252617"/>
              <a:gd name="connsiteY3" fmla="*/ 647700 h 647700"/>
              <a:gd name="connsiteX4" fmla="*/ 0 w 252617"/>
              <a:gd name="connsiteY4" fmla="*/ 0 h 647700"/>
              <a:gd name="connsiteX0" fmla="*/ 0 w 250248"/>
              <a:gd name="connsiteY0" fmla="*/ 0 h 647700"/>
              <a:gd name="connsiteX1" fmla="*/ 247673 w 250248"/>
              <a:gd name="connsiteY1" fmla="*/ 47625 h 647700"/>
              <a:gd name="connsiteX2" fmla="*/ 250148 w 250248"/>
              <a:gd name="connsiteY2" fmla="*/ 626268 h 647700"/>
              <a:gd name="connsiteX3" fmla="*/ 0 w 250248"/>
              <a:gd name="connsiteY3" fmla="*/ 647700 h 647700"/>
              <a:gd name="connsiteX4" fmla="*/ 0 w 250248"/>
              <a:gd name="connsiteY4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248" h="647700">
                <a:moveTo>
                  <a:pt x="0" y="0"/>
                </a:moveTo>
                <a:lnTo>
                  <a:pt x="247673" y="47625"/>
                </a:lnTo>
                <a:cubicBezTo>
                  <a:pt x="246895" y="227806"/>
                  <a:pt x="250926" y="446087"/>
                  <a:pt x="250148" y="626268"/>
                </a:cubicBez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 rot="5400000" flipV="1">
            <a:off x="673235" y="5042499"/>
            <a:ext cx="780848" cy="913485"/>
          </a:xfrm>
          <a:prstGeom prst="round2SameRect">
            <a:avLst>
              <a:gd name="adj1" fmla="val 833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8" name="Freeform 17"/>
          <p:cNvSpPr/>
          <p:nvPr/>
        </p:nvSpPr>
        <p:spPr>
          <a:xfrm flipV="1">
            <a:off x="1514839" y="4906898"/>
            <a:ext cx="296339" cy="984673"/>
          </a:xfrm>
          <a:custGeom>
            <a:avLst/>
            <a:gdLst>
              <a:gd name="connsiteX0" fmla="*/ 0 w 250825"/>
              <a:gd name="connsiteY0" fmla="*/ 0 h 819150"/>
              <a:gd name="connsiteX1" fmla="*/ 250825 w 250825"/>
              <a:gd name="connsiteY1" fmla="*/ 257175 h 819150"/>
              <a:gd name="connsiteX2" fmla="*/ 250825 w 250825"/>
              <a:gd name="connsiteY2" fmla="*/ 819150 h 819150"/>
              <a:gd name="connsiteX3" fmla="*/ 15875 w 250825"/>
              <a:gd name="connsiteY3" fmla="*/ 647700 h 819150"/>
              <a:gd name="connsiteX4" fmla="*/ 0 w 250825"/>
              <a:gd name="connsiteY4" fmla="*/ 0 h 819150"/>
              <a:gd name="connsiteX0" fmla="*/ 0 w 250825"/>
              <a:gd name="connsiteY0" fmla="*/ 0 h 819150"/>
              <a:gd name="connsiteX1" fmla="*/ 250825 w 250825"/>
              <a:gd name="connsiteY1" fmla="*/ 257175 h 819150"/>
              <a:gd name="connsiteX2" fmla="*/ 250825 w 250825"/>
              <a:gd name="connsiteY2" fmla="*/ 819150 h 819150"/>
              <a:gd name="connsiteX3" fmla="*/ 8731 w 250825"/>
              <a:gd name="connsiteY3" fmla="*/ 654865 h 819150"/>
              <a:gd name="connsiteX4" fmla="*/ 0 w 250825"/>
              <a:gd name="connsiteY4" fmla="*/ 0 h 819150"/>
              <a:gd name="connsiteX0" fmla="*/ 0 w 250825"/>
              <a:gd name="connsiteY0" fmla="*/ 0 h 819150"/>
              <a:gd name="connsiteX1" fmla="*/ 250825 w 250825"/>
              <a:gd name="connsiteY1" fmla="*/ 238070 h 819150"/>
              <a:gd name="connsiteX2" fmla="*/ 250825 w 250825"/>
              <a:gd name="connsiteY2" fmla="*/ 819150 h 819150"/>
              <a:gd name="connsiteX3" fmla="*/ 8731 w 250825"/>
              <a:gd name="connsiteY3" fmla="*/ 654865 h 819150"/>
              <a:gd name="connsiteX4" fmla="*/ 0 w 250825"/>
              <a:gd name="connsiteY4" fmla="*/ 0 h 819150"/>
              <a:gd name="connsiteX0" fmla="*/ 0 w 252457"/>
              <a:gd name="connsiteY0" fmla="*/ 0 h 819150"/>
              <a:gd name="connsiteX1" fmla="*/ 252457 w 252457"/>
              <a:gd name="connsiteY1" fmla="*/ 244409 h 819150"/>
              <a:gd name="connsiteX2" fmla="*/ 250825 w 252457"/>
              <a:gd name="connsiteY2" fmla="*/ 819150 h 819150"/>
              <a:gd name="connsiteX3" fmla="*/ 8731 w 252457"/>
              <a:gd name="connsiteY3" fmla="*/ 654865 h 819150"/>
              <a:gd name="connsiteX4" fmla="*/ 0 w 252457"/>
              <a:gd name="connsiteY4" fmla="*/ 0 h 819150"/>
              <a:gd name="connsiteX0" fmla="*/ 0 w 252457"/>
              <a:gd name="connsiteY0" fmla="*/ 0 h 819150"/>
              <a:gd name="connsiteX1" fmla="*/ 252457 w 252457"/>
              <a:gd name="connsiteY1" fmla="*/ 244409 h 819150"/>
              <a:gd name="connsiteX2" fmla="*/ 250825 w 252457"/>
              <a:gd name="connsiteY2" fmla="*/ 819150 h 819150"/>
              <a:gd name="connsiteX3" fmla="*/ 2201 w 252457"/>
              <a:gd name="connsiteY3" fmla="*/ 659619 h 819150"/>
              <a:gd name="connsiteX4" fmla="*/ 0 w 252457"/>
              <a:gd name="connsiteY4" fmla="*/ 0 h 819150"/>
              <a:gd name="connsiteX0" fmla="*/ 0 w 252457"/>
              <a:gd name="connsiteY0" fmla="*/ 0 h 819150"/>
              <a:gd name="connsiteX1" fmla="*/ 252457 w 252457"/>
              <a:gd name="connsiteY1" fmla="*/ 244409 h 819150"/>
              <a:gd name="connsiteX2" fmla="*/ 250825 w 252457"/>
              <a:gd name="connsiteY2" fmla="*/ 819150 h 819150"/>
              <a:gd name="connsiteX3" fmla="*/ 2201 w 252457"/>
              <a:gd name="connsiteY3" fmla="*/ 659619 h 819150"/>
              <a:gd name="connsiteX4" fmla="*/ 0 w 252457"/>
              <a:gd name="connsiteY4" fmla="*/ 0 h 819150"/>
              <a:gd name="connsiteX0" fmla="*/ 1489 w 253946"/>
              <a:gd name="connsiteY0" fmla="*/ 0 h 819150"/>
              <a:gd name="connsiteX1" fmla="*/ 253946 w 253946"/>
              <a:gd name="connsiteY1" fmla="*/ 244409 h 819150"/>
              <a:gd name="connsiteX2" fmla="*/ 252314 w 253946"/>
              <a:gd name="connsiteY2" fmla="*/ 819150 h 819150"/>
              <a:gd name="connsiteX3" fmla="*/ 425 w 253946"/>
              <a:gd name="connsiteY3" fmla="*/ 650110 h 819150"/>
              <a:gd name="connsiteX4" fmla="*/ 1489 w 253946"/>
              <a:gd name="connsiteY4" fmla="*/ 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946" h="819150">
                <a:moveTo>
                  <a:pt x="1489" y="0"/>
                </a:moveTo>
                <a:lnTo>
                  <a:pt x="253946" y="244409"/>
                </a:lnTo>
                <a:lnTo>
                  <a:pt x="252314" y="819150"/>
                </a:lnTo>
                <a:lnTo>
                  <a:pt x="425" y="650110"/>
                </a:lnTo>
                <a:cubicBezTo>
                  <a:pt x="-1692" y="439502"/>
                  <a:pt x="4968" y="68006"/>
                  <a:pt x="1489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" name="Round Same Side Corner Rectangle 18"/>
          <p:cNvSpPr/>
          <p:nvPr/>
        </p:nvSpPr>
        <p:spPr>
          <a:xfrm rot="5400000" flipV="1">
            <a:off x="676301" y="4012362"/>
            <a:ext cx="777977" cy="913485"/>
          </a:xfrm>
          <a:prstGeom prst="round2SameRect">
            <a:avLst>
              <a:gd name="adj1" fmla="val 833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0" name="Freeform 19"/>
          <p:cNvSpPr/>
          <p:nvPr/>
        </p:nvSpPr>
        <p:spPr>
          <a:xfrm flipV="1">
            <a:off x="1522031" y="3993995"/>
            <a:ext cx="283596" cy="869841"/>
          </a:xfrm>
          <a:custGeom>
            <a:avLst/>
            <a:gdLst>
              <a:gd name="connsiteX0" fmla="*/ 0 w 245268"/>
              <a:gd name="connsiteY0" fmla="*/ 0 h 719137"/>
              <a:gd name="connsiteX1" fmla="*/ 245268 w 245268"/>
              <a:gd name="connsiteY1" fmla="*/ 145256 h 719137"/>
              <a:gd name="connsiteX2" fmla="*/ 238125 w 245268"/>
              <a:gd name="connsiteY2" fmla="*/ 719137 h 719137"/>
              <a:gd name="connsiteX3" fmla="*/ 0 w 245268"/>
              <a:gd name="connsiteY3" fmla="*/ 647700 h 719137"/>
              <a:gd name="connsiteX4" fmla="*/ 0 w 245268"/>
              <a:gd name="connsiteY4" fmla="*/ 0 h 719137"/>
              <a:gd name="connsiteX0" fmla="*/ 0 w 247839"/>
              <a:gd name="connsiteY0" fmla="*/ 0 h 723899"/>
              <a:gd name="connsiteX1" fmla="*/ 245268 w 247839"/>
              <a:gd name="connsiteY1" fmla="*/ 145256 h 723899"/>
              <a:gd name="connsiteX2" fmla="*/ 247839 w 247839"/>
              <a:gd name="connsiteY2" fmla="*/ 723899 h 723899"/>
              <a:gd name="connsiteX3" fmla="*/ 0 w 247839"/>
              <a:gd name="connsiteY3" fmla="*/ 647700 h 723899"/>
              <a:gd name="connsiteX4" fmla="*/ 0 w 247839"/>
              <a:gd name="connsiteY4" fmla="*/ 0 h 723899"/>
              <a:gd name="connsiteX0" fmla="*/ 0 w 247839"/>
              <a:gd name="connsiteY0" fmla="*/ 0 h 721518"/>
              <a:gd name="connsiteX1" fmla="*/ 245268 w 247839"/>
              <a:gd name="connsiteY1" fmla="*/ 145256 h 721518"/>
              <a:gd name="connsiteX2" fmla="*/ 247839 w 247839"/>
              <a:gd name="connsiteY2" fmla="*/ 721518 h 721518"/>
              <a:gd name="connsiteX3" fmla="*/ 0 w 247839"/>
              <a:gd name="connsiteY3" fmla="*/ 647700 h 721518"/>
              <a:gd name="connsiteX4" fmla="*/ 0 w 247839"/>
              <a:gd name="connsiteY4" fmla="*/ 0 h 72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839" h="721518">
                <a:moveTo>
                  <a:pt x="0" y="0"/>
                </a:moveTo>
                <a:lnTo>
                  <a:pt x="245268" y="145256"/>
                </a:lnTo>
                <a:lnTo>
                  <a:pt x="247839" y="721518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718190" y="1347553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27030" y="2257584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729110" y="3174793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327030" y="4082295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718190" y="4992326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6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1886482" y="1294289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2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886482" y="2204320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2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86482" y="3121529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29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886482" y="4029031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30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886482" y="493906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</p:spTree>
    <p:extLst>
      <p:ext uri="{BB962C8B-B14F-4D97-AF65-F5344CB8AC3E}">
        <p14:creationId xmlns:p14="http://schemas.microsoft.com/office/powerpoint/2010/main" val="469110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FD4816-2197-4878-9FD1-B6E38B387B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BA6739A3-A001-4132-AECF-E1735C6210C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424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743200"/>
            <a:ext cx="12192000" cy="411480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E063EDAE-3C20-4872-A920-DDD64F030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0" y="3869262"/>
            <a:ext cx="3596640" cy="81492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61022"/>
            <a:ext cx="2987040" cy="2112180"/>
          </a:xfrm>
          <a:prstGeom prst="rect">
            <a:avLst/>
          </a:prstGeom>
        </p:spPr>
      </p:pic>
      <p:grpSp>
        <p:nvGrpSpPr>
          <p:cNvPr id="81" name="Group 80"/>
          <p:cNvGrpSpPr/>
          <p:nvPr userDrawn="1"/>
        </p:nvGrpSpPr>
        <p:grpSpPr>
          <a:xfrm>
            <a:off x="369221" y="6091135"/>
            <a:ext cx="2782951" cy="571112"/>
            <a:chOff x="7145730" y="5048697"/>
            <a:chExt cx="2782950" cy="571112"/>
          </a:xfrm>
        </p:grpSpPr>
        <p:grpSp>
          <p:nvGrpSpPr>
            <p:cNvPr id="82" name="Group 81"/>
            <p:cNvGrpSpPr/>
            <p:nvPr/>
          </p:nvGrpSpPr>
          <p:grpSpPr>
            <a:xfrm>
              <a:off x="7145730" y="5048697"/>
              <a:ext cx="571116" cy="571112"/>
              <a:chOff x="9339783" y="4780636"/>
              <a:chExt cx="279044" cy="279044"/>
            </a:xfrm>
          </p:grpSpPr>
          <p:sp>
            <p:nvSpPr>
              <p:cNvPr id="92" name="Oval 91"/>
              <p:cNvSpPr/>
              <p:nvPr userDrawn="1"/>
            </p:nvSpPr>
            <p:spPr>
              <a:xfrm>
                <a:off x="9339783" y="4780636"/>
                <a:ext cx="279044" cy="2790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kern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3" name="Freeform 31"/>
              <p:cNvSpPr>
                <a:spLocks noEditPoints="1"/>
              </p:cNvSpPr>
              <p:nvPr userDrawn="1"/>
            </p:nvSpPr>
            <p:spPr bwMode="auto">
              <a:xfrm>
                <a:off x="9392002" y="4832855"/>
                <a:ext cx="174606" cy="174606"/>
              </a:xfrm>
              <a:custGeom>
                <a:avLst/>
                <a:gdLst/>
                <a:ahLst/>
                <a:cxnLst>
                  <a:cxn ang="0">
                    <a:pos x="365" y="125"/>
                  </a:cxn>
                  <a:cxn ang="0">
                    <a:pos x="319" y="138"/>
                  </a:cxn>
                  <a:cxn ang="0">
                    <a:pos x="290" y="169"/>
                  </a:cxn>
                  <a:cxn ang="0">
                    <a:pos x="280" y="219"/>
                  </a:cxn>
                  <a:cxn ang="0">
                    <a:pos x="276" y="257"/>
                  </a:cxn>
                  <a:cxn ang="0">
                    <a:pos x="241" y="258"/>
                  </a:cxn>
                  <a:cxn ang="0">
                    <a:pos x="268" y="325"/>
                  </a:cxn>
                  <a:cxn ang="0">
                    <a:pos x="282" y="330"/>
                  </a:cxn>
                  <a:cxn ang="0">
                    <a:pos x="283" y="534"/>
                  </a:cxn>
                  <a:cxn ang="0">
                    <a:pos x="339" y="536"/>
                  </a:cxn>
                  <a:cxn ang="0">
                    <a:pos x="368" y="529"/>
                  </a:cxn>
                  <a:cxn ang="0">
                    <a:pos x="422" y="325"/>
                  </a:cxn>
                  <a:cxn ang="0">
                    <a:pos x="426" y="294"/>
                  </a:cxn>
                  <a:cxn ang="0">
                    <a:pos x="427" y="258"/>
                  </a:cxn>
                  <a:cxn ang="0">
                    <a:pos x="394" y="260"/>
                  </a:cxn>
                  <a:cxn ang="0">
                    <a:pos x="373" y="258"/>
                  </a:cxn>
                  <a:cxn ang="0">
                    <a:pos x="368" y="212"/>
                  </a:cxn>
                  <a:cxn ang="0">
                    <a:pos x="373" y="193"/>
                  </a:cxn>
                  <a:cxn ang="0">
                    <a:pos x="427" y="126"/>
                  </a:cxn>
                  <a:cxn ang="0">
                    <a:pos x="319" y="0"/>
                  </a:cxn>
                  <a:cxn ang="0">
                    <a:pos x="420" y="10"/>
                  </a:cxn>
                  <a:cxn ang="0">
                    <a:pos x="506" y="42"/>
                  </a:cxn>
                  <a:cxn ang="0">
                    <a:pos x="572" y="90"/>
                  </a:cxn>
                  <a:cxn ang="0">
                    <a:pos x="620" y="153"/>
                  </a:cxn>
                  <a:cxn ang="0">
                    <a:pos x="651" y="226"/>
                  </a:cxn>
                  <a:cxn ang="0">
                    <a:pos x="663" y="305"/>
                  </a:cxn>
                  <a:cxn ang="0">
                    <a:pos x="659" y="385"/>
                  </a:cxn>
                  <a:cxn ang="0">
                    <a:pos x="638" y="462"/>
                  </a:cxn>
                  <a:cxn ang="0">
                    <a:pos x="601" y="533"/>
                  </a:cxn>
                  <a:cxn ang="0">
                    <a:pos x="547" y="593"/>
                  </a:cxn>
                  <a:cxn ang="0">
                    <a:pos x="477" y="636"/>
                  </a:cxn>
                  <a:cxn ang="0">
                    <a:pos x="391" y="661"/>
                  </a:cxn>
                  <a:cxn ang="0">
                    <a:pos x="290" y="661"/>
                  </a:cxn>
                  <a:cxn ang="0">
                    <a:pos x="216" y="640"/>
                  </a:cxn>
                  <a:cxn ang="0">
                    <a:pos x="144" y="598"/>
                  </a:cxn>
                  <a:cxn ang="0">
                    <a:pos x="80" y="537"/>
                  </a:cxn>
                  <a:cxn ang="0">
                    <a:pos x="30" y="461"/>
                  </a:cxn>
                  <a:cxn ang="0">
                    <a:pos x="3" y="373"/>
                  </a:cxn>
                  <a:cxn ang="0">
                    <a:pos x="3" y="276"/>
                  </a:cxn>
                  <a:cxn ang="0">
                    <a:pos x="37" y="175"/>
                  </a:cxn>
                  <a:cxn ang="0">
                    <a:pos x="73" y="121"/>
                  </a:cxn>
                  <a:cxn ang="0">
                    <a:pos x="125" y="71"/>
                  </a:cxn>
                  <a:cxn ang="0">
                    <a:pos x="191" y="31"/>
                  </a:cxn>
                  <a:cxn ang="0">
                    <a:pos x="273" y="6"/>
                  </a:cxn>
                </a:cxnLst>
                <a:rect l="0" t="0" r="r" b="b"/>
                <a:pathLst>
                  <a:path w="663" h="663">
                    <a:moveTo>
                      <a:pt x="394" y="124"/>
                    </a:moveTo>
                    <a:lnTo>
                      <a:pt x="365" y="125"/>
                    </a:lnTo>
                    <a:lnTo>
                      <a:pt x="340" y="129"/>
                    </a:lnTo>
                    <a:lnTo>
                      <a:pt x="319" y="138"/>
                    </a:lnTo>
                    <a:lnTo>
                      <a:pt x="302" y="151"/>
                    </a:lnTo>
                    <a:lnTo>
                      <a:pt x="290" y="169"/>
                    </a:lnTo>
                    <a:lnTo>
                      <a:pt x="283" y="192"/>
                    </a:lnTo>
                    <a:lnTo>
                      <a:pt x="280" y="219"/>
                    </a:lnTo>
                    <a:lnTo>
                      <a:pt x="283" y="253"/>
                    </a:lnTo>
                    <a:lnTo>
                      <a:pt x="276" y="257"/>
                    </a:lnTo>
                    <a:lnTo>
                      <a:pt x="266" y="258"/>
                    </a:lnTo>
                    <a:lnTo>
                      <a:pt x="241" y="258"/>
                    </a:lnTo>
                    <a:lnTo>
                      <a:pt x="241" y="325"/>
                    </a:lnTo>
                    <a:lnTo>
                      <a:pt x="268" y="325"/>
                    </a:lnTo>
                    <a:lnTo>
                      <a:pt x="276" y="326"/>
                    </a:lnTo>
                    <a:lnTo>
                      <a:pt x="282" y="330"/>
                    </a:lnTo>
                    <a:lnTo>
                      <a:pt x="283" y="337"/>
                    </a:lnTo>
                    <a:lnTo>
                      <a:pt x="283" y="534"/>
                    </a:lnTo>
                    <a:lnTo>
                      <a:pt x="319" y="534"/>
                    </a:lnTo>
                    <a:lnTo>
                      <a:pt x="339" y="536"/>
                    </a:lnTo>
                    <a:lnTo>
                      <a:pt x="355" y="534"/>
                    </a:lnTo>
                    <a:lnTo>
                      <a:pt x="368" y="529"/>
                    </a:lnTo>
                    <a:lnTo>
                      <a:pt x="368" y="325"/>
                    </a:lnTo>
                    <a:lnTo>
                      <a:pt x="422" y="325"/>
                    </a:lnTo>
                    <a:lnTo>
                      <a:pt x="425" y="310"/>
                    </a:lnTo>
                    <a:lnTo>
                      <a:pt x="426" y="294"/>
                    </a:lnTo>
                    <a:lnTo>
                      <a:pt x="427" y="278"/>
                    </a:lnTo>
                    <a:lnTo>
                      <a:pt x="427" y="258"/>
                    </a:lnTo>
                    <a:lnTo>
                      <a:pt x="405" y="258"/>
                    </a:lnTo>
                    <a:lnTo>
                      <a:pt x="394" y="260"/>
                    </a:lnTo>
                    <a:lnTo>
                      <a:pt x="383" y="260"/>
                    </a:lnTo>
                    <a:lnTo>
                      <a:pt x="373" y="258"/>
                    </a:lnTo>
                    <a:lnTo>
                      <a:pt x="368" y="253"/>
                    </a:lnTo>
                    <a:lnTo>
                      <a:pt x="368" y="212"/>
                    </a:lnTo>
                    <a:lnTo>
                      <a:pt x="369" y="201"/>
                    </a:lnTo>
                    <a:lnTo>
                      <a:pt x="373" y="193"/>
                    </a:lnTo>
                    <a:lnTo>
                      <a:pt x="427" y="193"/>
                    </a:lnTo>
                    <a:lnTo>
                      <a:pt x="427" y="126"/>
                    </a:lnTo>
                    <a:lnTo>
                      <a:pt x="394" y="124"/>
                    </a:lnTo>
                    <a:close/>
                    <a:moveTo>
                      <a:pt x="319" y="0"/>
                    </a:moveTo>
                    <a:lnTo>
                      <a:pt x="372" y="2"/>
                    </a:lnTo>
                    <a:lnTo>
                      <a:pt x="420" y="10"/>
                    </a:lnTo>
                    <a:lnTo>
                      <a:pt x="465" y="24"/>
                    </a:lnTo>
                    <a:lnTo>
                      <a:pt x="506" y="42"/>
                    </a:lnTo>
                    <a:lnTo>
                      <a:pt x="541" y="65"/>
                    </a:lnTo>
                    <a:lnTo>
                      <a:pt x="572" y="90"/>
                    </a:lnTo>
                    <a:lnTo>
                      <a:pt x="598" y="121"/>
                    </a:lnTo>
                    <a:lnTo>
                      <a:pt x="620" y="153"/>
                    </a:lnTo>
                    <a:lnTo>
                      <a:pt x="638" y="189"/>
                    </a:lnTo>
                    <a:lnTo>
                      <a:pt x="651" y="226"/>
                    </a:lnTo>
                    <a:lnTo>
                      <a:pt x="659" y="265"/>
                    </a:lnTo>
                    <a:lnTo>
                      <a:pt x="663" y="305"/>
                    </a:lnTo>
                    <a:lnTo>
                      <a:pt x="663" y="346"/>
                    </a:lnTo>
                    <a:lnTo>
                      <a:pt x="659" y="385"/>
                    </a:lnTo>
                    <a:lnTo>
                      <a:pt x="651" y="425"/>
                    </a:lnTo>
                    <a:lnTo>
                      <a:pt x="638" y="462"/>
                    </a:lnTo>
                    <a:lnTo>
                      <a:pt x="622" y="498"/>
                    </a:lnTo>
                    <a:lnTo>
                      <a:pt x="601" y="533"/>
                    </a:lnTo>
                    <a:lnTo>
                      <a:pt x="576" y="564"/>
                    </a:lnTo>
                    <a:lnTo>
                      <a:pt x="547" y="593"/>
                    </a:lnTo>
                    <a:lnTo>
                      <a:pt x="513" y="616"/>
                    </a:lnTo>
                    <a:lnTo>
                      <a:pt x="477" y="636"/>
                    </a:lnTo>
                    <a:lnTo>
                      <a:pt x="436" y="651"/>
                    </a:lnTo>
                    <a:lnTo>
                      <a:pt x="391" y="661"/>
                    </a:lnTo>
                    <a:lnTo>
                      <a:pt x="343" y="663"/>
                    </a:lnTo>
                    <a:lnTo>
                      <a:pt x="290" y="661"/>
                    </a:lnTo>
                    <a:lnTo>
                      <a:pt x="254" y="654"/>
                    </a:lnTo>
                    <a:lnTo>
                      <a:pt x="216" y="640"/>
                    </a:lnTo>
                    <a:lnTo>
                      <a:pt x="179" y="622"/>
                    </a:lnTo>
                    <a:lnTo>
                      <a:pt x="144" y="598"/>
                    </a:lnTo>
                    <a:lnTo>
                      <a:pt x="111" y="570"/>
                    </a:lnTo>
                    <a:lnTo>
                      <a:pt x="80" y="537"/>
                    </a:lnTo>
                    <a:lnTo>
                      <a:pt x="53" y="501"/>
                    </a:lnTo>
                    <a:lnTo>
                      <a:pt x="30" y="461"/>
                    </a:lnTo>
                    <a:lnTo>
                      <a:pt x="14" y="419"/>
                    </a:lnTo>
                    <a:lnTo>
                      <a:pt x="3" y="373"/>
                    </a:lnTo>
                    <a:lnTo>
                      <a:pt x="0" y="326"/>
                    </a:lnTo>
                    <a:lnTo>
                      <a:pt x="3" y="276"/>
                    </a:lnTo>
                    <a:lnTo>
                      <a:pt x="15" y="226"/>
                    </a:lnTo>
                    <a:lnTo>
                      <a:pt x="37" y="175"/>
                    </a:lnTo>
                    <a:lnTo>
                      <a:pt x="54" y="147"/>
                    </a:lnTo>
                    <a:lnTo>
                      <a:pt x="73" y="121"/>
                    </a:lnTo>
                    <a:lnTo>
                      <a:pt x="97" y="95"/>
                    </a:lnTo>
                    <a:lnTo>
                      <a:pt x="125" y="71"/>
                    </a:lnTo>
                    <a:lnTo>
                      <a:pt x="157" y="49"/>
                    </a:lnTo>
                    <a:lnTo>
                      <a:pt x="191" y="31"/>
                    </a:lnTo>
                    <a:lnTo>
                      <a:pt x="230" y="15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7883008" y="5048697"/>
              <a:ext cx="571116" cy="571112"/>
              <a:chOff x="9665008" y="4780636"/>
              <a:chExt cx="279044" cy="279044"/>
            </a:xfrm>
          </p:grpSpPr>
          <p:sp>
            <p:nvSpPr>
              <p:cNvPr id="90" name="Oval 89"/>
              <p:cNvSpPr/>
              <p:nvPr userDrawn="1"/>
            </p:nvSpPr>
            <p:spPr>
              <a:xfrm>
                <a:off x="9665008" y="4780636"/>
                <a:ext cx="279044" cy="2790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kern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1" name="Freeform 48"/>
              <p:cNvSpPr>
                <a:spLocks/>
              </p:cNvSpPr>
              <p:nvPr userDrawn="1"/>
            </p:nvSpPr>
            <p:spPr bwMode="auto">
              <a:xfrm>
                <a:off x="9706594" y="4852691"/>
                <a:ext cx="195872" cy="134934"/>
              </a:xfrm>
              <a:custGeom>
                <a:avLst/>
                <a:gdLst>
                  <a:gd name="T0" fmla="*/ 652 w 720"/>
                  <a:gd name="T1" fmla="*/ 218 h 496"/>
                  <a:gd name="T2" fmla="*/ 688 w 720"/>
                  <a:gd name="T3" fmla="*/ 206 h 496"/>
                  <a:gd name="T4" fmla="*/ 712 w 720"/>
                  <a:gd name="T5" fmla="*/ 182 h 496"/>
                  <a:gd name="T6" fmla="*/ 700 w 720"/>
                  <a:gd name="T7" fmla="*/ 180 h 496"/>
                  <a:gd name="T8" fmla="*/ 642 w 720"/>
                  <a:gd name="T9" fmla="*/ 186 h 496"/>
                  <a:gd name="T10" fmla="*/ 628 w 720"/>
                  <a:gd name="T11" fmla="*/ 166 h 496"/>
                  <a:gd name="T12" fmla="*/ 606 w 720"/>
                  <a:gd name="T13" fmla="*/ 118 h 496"/>
                  <a:gd name="T14" fmla="*/ 548 w 720"/>
                  <a:gd name="T15" fmla="*/ 64 h 496"/>
                  <a:gd name="T16" fmla="*/ 500 w 720"/>
                  <a:gd name="T17" fmla="*/ 48 h 496"/>
                  <a:gd name="T18" fmla="*/ 476 w 720"/>
                  <a:gd name="T19" fmla="*/ 48 h 496"/>
                  <a:gd name="T20" fmla="*/ 504 w 720"/>
                  <a:gd name="T21" fmla="*/ 38 h 496"/>
                  <a:gd name="T22" fmla="*/ 534 w 720"/>
                  <a:gd name="T23" fmla="*/ 26 h 496"/>
                  <a:gd name="T24" fmla="*/ 536 w 720"/>
                  <a:gd name="T25" fmla="*/ 16 h 496"/>
                  <a:gd name="T26" fmla="*/ 524 w 720"/>
                  <a:gd name="T27" fmla="*/ 12 h 496"/>
                  <a:gd name="T28" fmla="*/ 466 w 720"/>
                  <a:gd name="T29" fmla="*/ 30 h 496"/>
                  <a:gd name="T30" fmla="*/ 490 w 720"/>
                  <a:gd name="T31" fmla="*/ 18 h 496"/>
                  <a:gd name="T32" fmla="*/ 504 w 720"/>
                  <a:gd name="T33" fmla="*/ 0 h 496"/>
                  <a:gd name="T34" fmla="*/ 474 w 720"/>
                  <a:gd name="T35" fmla="*/ 10 h 496"/>
                  <a:gd name="T36" fmla="*/ 448 w 720"/>
                  <a:gd name="T37" fmla="*/ 26 h 496"/>
                  <a:gd name="T38" fmla="*/ 460 w 720"/>
                  <a:gd name="T39" fmla="*/ 6 h 496"/>
                  <a:gd name="T40" fmla="*/ 406 w 720"/>
                  <a:gd name="T41" fmla="*/ 58 h 496"/>
                  <a:gd name="T42" fmla="*/ 368 w 720"/>
                  <a:gd name="T43" fmla="*/ 128 h 496"/>
                  <a:gd name="T44" fmla="*/ 318 w 720"/>
                  <a:gd name="T45" fmla="*/ 154 h 496"/>
                  <a:gd name="T46" fmla="*/ 292 w 720"/>
                  <a:gd name="T47" fmla="*/ 136 h 496"/>
                  <a:gd name="T48" fmla="*/ 166 w 720"/>
                  <a:gd name="T49" fmla="*/ 76 h 496"/>
                  <a:gd name="T50" fmla="*/ 108 w 720"/>
                  <a:gd name="T51" fmla="*/ 66 h 496"/>
                  <a:gd name="T52" fmla="*/ 120 w 720"/>
                  <a:gd name="T53" fmla="*/ 100 h 496"/>
                  <a:gd name="T54" fmla="*/ 152 w 720"/>
                  <a:gd name="T55" fmla="*/ 134 h 496"/>
                  <a:gd name="T56" fmla="*/ 160 w 720"/>
                  <a:gd name="T57" fmla="*/ 144 h 496"/>
                  <a:gd name="T58" fmla="*/ 124 w 720"/>
                  <a:gd name="T59" fmla="*/ 150 h 496"/>
                  <a:gd name="T60" fmla="*/ 138 w 720"/>
                  <a:gd name="T61" fmla="*/ 184 h 496"/>
                  <a:gd name="T62" fmla="*/ 170 w 720"/>
                  <a:gd name="T63" fmla="*/ 210 h 496"/>
                  <a:gd name="T64" fmla="*/ 206 w 720"/>
                  <a:gd name="T65" fmla="*/ 222 h 496"/>
                  <a:gd name="T66" fmla="*/ 166 w 720"/>
                  <a:gd name="T67" fmla="*/ 234 h 496"/>
                  <a:gd name="T68" fmla="*/ 160 w 720"/>
                  <a:gd name="T69" fmla="*/ 250 h 496"/>
                  <a:gd name="T70" fmla="*/ 186 w 720"/>
                  <a:gd name="T71" fmla="*/ 274 h 496"/>
                  <a:gd name="T72" fmla="*/ 226 w 720"/>
                  <a:gd name="T73" fmla="*/ 286 h 496"/>
                  <a:gd name="T74" fmla="*/ 236 w 720"/>
                  <a:gd name="T75" fmla="*/ 290 h 496"/>
                  <a:gd name="T76" fmla="*/ 218 w 720"/>
                  <a:gd name="T77" fmla="*/ 306 h 496"/>
                  <a:gd name="T78" fmla="*/ 216 w 720"/>
                  <a:gd name="T79" fmla="*/ 322 h 496"/>
                  <a:gd name="T80" fmla="*/ 236 w 720"/>
                  <a:gd name="T81" fmla="*/ 342 h 496"/>
                  <a:gd name="T82" fmla="*/ 268 w 720"/>
                  <a:gd name="T83" fmla="*/ 346 h 496"/>
                  <a:gd name="T84" fmla="*/ 220 w 720"/>
                  <a:gd name="T85" fmla="*/ 382 h 496"/>
                  <a:gd name="T86" fmla="*/ 168 w 720"/>
                  <a:gd name="T87" fmla="*/ 400 h 496"/>
                  <a:gd name="T88" fmla="*/ 112 w 720"/>
                  <a:gd name="T89" fmla="*/ 404 h 496"/>
                  <a:gd name="T90" fmla="*/ 60 w 720"/>
                  <a:gd name="T91" fmla="*/ 392 h 496"/>
                  <a:gd name="T92" fmla="*/ 14 w 720"/>
                  <a:gd name="T93" fmla="*/ 364 h 496"/>
                  <a:gd name="T94" fmla="*/ 18 w 720"/>
                  <a:gd name="T95" fmla="*/ 376 h 496"/>
                  <a:gd name="T96" fmla="*/ 76 w 720"/>
                  <a:gd name="T97" fmla="*/ 430 h 496"/>
                  <a:gd name="T98" fmla="*/ 144 w 720"/>
                  <a:gd name="T99" fmla="*/ 468 h 496"/>
                  <a:gd name="T100" fmla="*/ 216 w 720"/>
                  <a:gd name="T101" fmla="*/ 490 h 496"/>
                  <a:gd name="T102" fmla="*/ 290 w 720"/>
                  <a:gd name="T103" fmla="*/ 496 h 496"/>
                  <a:gd name="T104" fmla="*/ 364 w 720"/>
                  <a:gd name="T105" fmla="*/ 490 h 496"/>
                  <a:gd name="T106" fmla="*/ 434 w 720"/>
                  <a:gd name="T107" fmla="*/ 470 h 496"/>
                  <a:gd name="T108" fmla="*/ 498 w 720"/>
                  <a:gd name="T109" fmla="*/ 438 h 496"/>
                  <a:gd name="T110" fmla="*/ 554 w 720"/>
                  <a:gd name="T111" fmla="*/ 396 h 496"/>
                  <a:gd name="T112" fmla="*/ 598 w 720"/>
                  <a:gd name="T113" fmla="*/ 344 h 496"/>
                  <a:gd name="T114" fmla="*/ 628 w 720"/>
                  <a:gd name="T115" fmla="*/ 284 h 496"/>
                  <a:gd name="T116" fmla="*/ 650 w 720"/>
                  <a:gd name="T117" fmla="*/ 260 h 496"/>
                  <a:gd name="T118" fmla="*/ 688 w 720"/>
                  <a:gd name="T119" fmla="*/ 252 h 496"/>
                  <a:gd name="T120" fmla="*/ 720 w 720"/>
                  <a:gd name="T121" fmla="*/ 228 h 496"/>
                  <a:gd name="T122" fmla="*/ 678 w 720"/>
                  <a:gd name="T123" fmla="*/ 230 h 496"/>
                  <a:gd name="T124" fmla="*/ 638 w 720"/>
                  <a:gd name="T125" fmla="*/ 220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20" h="496">
                    <a:moveTo>
                      <a:pt x="638" y="220"/>
                    </a:moveTo>
                    <a:lnTo>
                      <a:pt x="638" y="220"/>
                    </a:lnTo>
                    <a:lnTo>
                      <a:pt x="652" y="218"/>
                    </a:lnTo>
                    <a:lnTo>
                      <a:pt x="666" y="216"/>
                    </a:lnTo>
                    <a:lnTo>
                      <a:pt x="678" y="210"/>
                    </a:lnTo>
                    <a:lnTo>
                      <a:pt x="688" y="206"/>
                    </a:lnTo>
                    <a:lnTo>
                      <a:pt x="698" y="198"/>
                    </a:lnTo>
                    <a:lnTo>
                      <a:pt x="706" y="192"/>
                    </a:lnTo>
                    <a:lnTo>
                      <a:pt x="712" y="182"/>
                    </a:lnTo>
                    <a:lnTo>
                      <a:pt x="716" y="174"/>
                    </a:lnTo>
                    <a:lnTo>
                      <a:pt x="716" y="174"/>
                    </a:lnTo>
                    <a:lnTo>
                      <a:pt x="700" y="180"/>
                    </a:lnTo>
                    <a:lnTo>
                      <a:pt x="678" y="186"/>
                    </a:lnTo>
                    <a:lnTo>
                      <a:pt x="654" y="186"/>
                    </a:lnTo>
                    <a:lnTo>
                      <a:pt x="642" y="186"/>
                    </a:lnTo>
                    <a:lnTo>
                      <a:pt x="632" y="184"/>
                    </a:lnTo>
                    <a:lnTo>
                      <a:pt x="632" y="184"/>
                    </a:lnTo>
                    <a:lnTo>
                      <a:pt x="628" y="166"/>
                    </a:lnTo>
                    <a:lnTo>
                      <a:pt x="628" y="166"/>
                    </a:lnTo>
                    <a:lnTo>
                      <a:pt x="618" y="142"/>
                    </a:lnTo>
                    <a:lnTo>
                      <a:pt x="606" y="118"/>
                    </a:lnTo>
                    <a:lnTo>
                      <a:pt x="590" y="96"/>
                    </a:lnTo>
                    <a:lnTo>
                      <a:pt x="570" y="78"/>
                    </a:lnTo>
                    <a:lnTo>
                      <a:pt x="548" y="64"/>
                    </a:lnTo>
                    <a:lnTo>
                      <a:pt x="526" y="54"/>
                    </a:lnTo>
                    <a:lnTo>
                      <a:pt x="514" y="50"/>
                    </a:lnTo>
                    <a:lnTo>
                      <a:pt x="500" y="48"/>
                    </a:lnTo>
                    <a:lnTo>
                      <a:pt x="488" y="46"/>
                    </a:lnTo>
                    <a:lnTo>
                      <a:pt x="476" y="48"/>
                    </a:lnTo>
                    <a:lnTo>
                      <a:pt x="476" y="48"/>
                    </a:lnTo>
                    <a:lnTo>
                      <a:pt x="492" y="42"/>
                    </a:lnTo>
                    <a:lnTo>
                      <a:pt x="492" y="42"/>
                    </a:lnTo>
                    <a:lnTo>
                      <a:pt x="504" y="38"/>
                    </a:lnTo>
                    <a:lnTo>
                      <a:pt x="520" y="34"/>
                    </a:lnTo>
                    <a:lnTo>
                      <a:pt x="528" y="30"/>
                    </a:lnTo>
                    <a:lnTo>
                      <a:pt x="534" y="26"/>
                    </a:lnTo>
                    <a:lnTo>
                      <a:pt x="538" y="22"/>
                    </a:lnTo>
                    <a:lnTo>
                      <a:pt x="536" y="16"/>
                    </a:lnTo>
                    <a:lnTo>
                      <a:pt x="536" y="16"/>
                    </a:lnTo>
                    <a:lnTo>
                      <a:pt x="536" y="14"/>
                    </a:lnTo>
                    <a:lnTo>
                      <a:pt x="532" y="12"/>
                    </a:lnTo>
                    <a:lnTo>
                      <a:pt x="524" y="12"/>
                    </a:lnTo>
                    <a:lnTo>
                      <a:pt x="514" y="14"/>
                    </a:lnTo>
                    <a:lnTo>
                      <a:pt x="504" y="16"/>
                    </a:lnTo>
                    <a:lnTo>
                      <a:pt x="466" y="30"/>
                    </a:lnTo>
                    <a:lnTo>
                      <a:pt x="466" y="30"/>
                    </a:lnTo>
                    <a:lnTo>
                      <a:pt x="478" y="24"/>
                    </a:lnTo>
                    <a:lnTo>
                      <a:pt x="490" y="18"/>
                    </a:lnTo>
                    <a:lnTo>
                      <a:pt x="500" y="10"/>
                    </a:lnTo>
                    <a:lnTo>
                      <a:pt x="504" y="6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490" y="4"/>
                    </a:lnTo>
                    <a:lnTo>
                      <a:pt x="474" y="10"/>
                    </a:lnTo>
                    <a:lnTo>
                      <a:pt x="462" y="16"/>
                    </a:lnTo>
                    <a:lnTo>
                      <a:pt x="448" y="26"/>
                    </a:lnTo>
                    <a:lnTo>
                      <a:pt x="448" y="26"/>
                    </a:lnTo>
                    <a:lnTo>
                      <a:pt x="456" y="16"/>
                    </a:lnTo>
                    <a:lnTo>
                      <a:pt x="460" y="6"/>
                    </a:lnTo>
                    <a:lnTo>
                      <a:pt x="460" y="6"/>
                    </a:lnTo>
                    <a:lnTo>
                      <a:pt x="440" y="20"/>
                    </a:lnTo>
                    <a:lnTo>
                      <a:pt x="422" y="38"/>
                    </a:lnTo>
                    <a:lnTo>
                      <a:pt x="406" y="58"/>
                    </a:lnTo>
                    <a:lnTo>
                      <a:pt x="392" y="80"/>
                    </a:lnTo>
                    <a:lnTo>
                      <a:pt x="380" y="104"/>
                    </a:lnTo>
                    <a:lnTo>
                      <a:pt x="368" y="128"/>
                    </a:lnTo>
                    <a:lnTo>
                      <a:pt x="346" y="180"/>
                    </a:lnTo>
                    <a:lnTo>
                      <a:pt x="346" y="180"/>
                    </a:lnTo>
                    <a:lnTo>
                      <a:pt x="318" y="154"/>
                    </a:lnTo>
                    <a:lnTo>
                      <a:pt x="304" y="144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256" y="116"/>
                    </a:lnTo>
                    <a:lnTo>
                      <a:pt x="214" y="98"/>
                    </a:lnTo>
                    <a:lnTo>
                      <a:pt x="166" y="76"/>
                    </a:lnTo>
                    <a:lnTo>
                      <a:pt x="108" y="54"/>
                    </a:lnTo>
                    <a:lnTo>
                      <a:pt x="108" y="54"/>
                    </a:lnTo>
                    <a:lnTo>
                      <a:pt x="108" y="66"/>
                    </a:lnTo>
                    <a:lnTo>
                      <a:pt x="110" y="76"/>
                    </a:lnTo>
                    <a:lnTo>
                      <a:pt x="114" y="88"/>
                    </a:lnTo>
                    <a:lnTo>
                      <a:pt x="120" y="100"/>
                    </a:lnTo>
                    <a:lnTo>
                      <a:pt x="128" y="112"/>
                    </a:lnTo>
                    <a:lnTo>
                      <a:pt x="138" y="124"/>
                    </a:lnTo>
                    <a:lnTo>
                      <a:pt x="152" y="134"/>
                    </a:lnTo>
                    <a:lnTo>
                      <a:pt x="170" y="144"/>
                    </a:lnTo>
                    <a:lnTo>
                      <a:pt x="170" y="144"/>
                    </a:lnTo>
                    <a:lnTo>
                      <a:pt x="160" y="144"/>
                    </a:lnTo>
                    <a:lnTo>
                      <a:pt x="148" y="146"/>
                    </a:lnTo>
                    <a:lnTo>
                      <a:pt x="124" y="150"/>
                    </a:lnTo>
                    <a:lnTo>
                      <a:pt x="124" y="150"/>
                    </a:lnTo>
                    <a:lnTo>
                      <a:pt x="128" y="162"/>
                    </a:lnTo>
                    <a:lnTo>
                      <a:pt x="132" y="172"/>
                    </a:lnTo>
                    <a:lnTo>
                      <a:pt x="138" y="184"/>
                    </a:lnTo>
                    <a:lnTo>
                      <a:pt x="146" y="194"/>
                    </a:lnTo>
                    <a:lnTo>
                      <a:pt x="158" y="202"/>
                    </a:lnTo>
                    <a:lnTo>
                      <a:pt x="170" y="210"/>
                    </a:lnTo>
                    <a:lnTo>
                      <a:pt x="186" y="216"/>
                    </a:lnTo>
                    <a:lnTo>
                      <a:pt x="206" y="222"/>
                    </a:lnTo>
                    <a:lnTo>
                      <a:pt x="206" y="222"/>
                    </a:lnTo>
                    <a:lnTo>
                      <a:pt x="188" y="224"/>
                    </a:lnTo>
                    <a:lnTo>
                      <a:pt x="176" y="228"/>
                    </a:lnTo>
                    <a:lnTo>
                      <a:pt x="166" y="234"/>
                    </a:lnTo>
                    <a:lnTo>
                      <a:pt x="156" y="242"/>
                    </a:lnTo>
                    <a:lnTo>
                      <a:pt x="156" y="242"/>
                    </a:lnTo>
                    <a:lnTo>
                      <a:pt x="160" y="250"/>
                    </a:lnTo>
                    <a:lnTo>
                      <a:pt x="168" y="258"/>
                    </a:lnTo>
                    <a:lnTo>
                      <a:pt x="176" y="266"/>
                    </a:lnTo>
                    <a:lnTo>
                      <a:pt x="186" y="274"/>
                    </a:lnTo>
                    <a:lnTo>
                      <a:pt x="198" y="280"/>
                    </a:lnTo>
                    <a:lnTo>
                      <a:pt x="212" y="284"/>
                    </a:lnTo>
                    <a:lnTo>
                      <a:pt x="226" y="286"/>
                    </a:lnTo>
                    <a:lnTo>
                      <a:pt x="244" y="284"/>
                    </a:lnTo>
                    <a:lnTo>
                      <a:pt x="244" y="284"/>
                    </a:lnTo>
                    <a:lnTo>
                      <a:pt x="236" y="290"/>
                    </a:lnTo>
                    <a:lnTo>
                      <a:pt x="228" y="294"/>
                    </a:lnTo>
                    <a:lnTo>
                      <a:pt x="222" y="300"/>
                    </a:lnTo>
                    <a:lnTo>
                      <a:pt x="218" y="306"/>
                    </a:lnTo>
                    <a:lnTo>
                      <a:pt x="216" y="310"/>
                    </a:lnTo>
                    <a:lnTo>
                      <a:pt x="216" y="316"/>
                    </a:lnTo>
                    <a:lnTo>
                      <a:pt x="216" y="322"/>
                    </a:lnTo>
                    <a:lnTo>
                      <a:pt x="218" y="326"/>
                    </a:lnTo>
                    <a:lnTo>
                      <a:pt x="226" y="336"/>
                    </a:lnTo>
                    <a:lnTo>
                      <a:pt x="236" y="342"/>
                    </a:lnTo>
                    <a:lnTo>
                      <a:pt x="250" y="346"/>
                    </a:lnTo>
                    <a:lnTo>
                      <a:pt x="268" y="346"/>
                    </a:lnTo>
                    <a:lnTo>
                      <a:pt x="268" y="346"/>
                    </a:lnTo>
                    <a:lnTo>
                      <a:pt x="252" y="360"/>
                    </a:lnTo>
                    <a:lnTo>
                      <a:pt x="236" y="372"/>
                    </a:lnTo>
                    <a:lnTo>
                      <a:pt x="220" y="382"/>
                    </a:lnTo>
                    <a:lnTo>
                      <a:pt x="202" y="390"/>
                    </a:lnTo>
                    <a:lnTo>
                      <a:pt x="186" y="396"/>
                    </a:lnTo>
                    <a:lnTo>
                      <a:pt x="168" y="400"/>
                    </a:lnTo>
                    <a:lnTo>
                      <a:pt x="150" y="404"/>
                    </a:lnTo>
                    <a:lnTo>
                      <a:pt x="130" y="404"/>
                    </a:lnTo>
                    <a:lnTo>
                      <a:pt x="112" y="404"/>
                    </a:lnTo>
                    <a:lnTo>
                      <a:pt x="94" y="400"/>
                    </a:lnTo>
                    <a:lnTo>
                      <a:pt x="78" y="396"/>
                    </a:lnTo>
                    <a:lnTo>
                      <a:pt x="60" y="392"/>
                    </a:lnTo>
                    <a:lnTo>
                      <a:pt x="44" y="384"/>
                    </a:lnTo>
                    <a:lnTo>
                      <a:pt x="28" y="376"/>
                    </a:lnTo>
                    <a:lnTo>
                      <a:pt x="14" y="364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18" y="376"/>
                    </a:lnTo>
                    <a:lnTo>
                      <a:pt x="36" y="396"/>
                    </a:lnTo>
                    <a:lnTo>
                      <a:pt x="56" y="414"/>
                    </a:lnTo>
                    <a:lnTo>
                      <a:pt x="76" y="430"/>
                    </a:lnTo>
                    <a:lnTo>
                      <a:pt x="98" y="444"/>
                    </a:lnTo>
                    <a:lnTo>
                      <a:pt x="120" y="456"/>
                    </a:lnTo>
                    <a:lnTo>
                      <a:pt x="144" y="468"/>
                    </a:lnTo>
                    <a:lnTo>
                      <a:pt x="168" y="476"/>
                    </a:lnTo>
                    <a:lnTo>
                      <a:pt x="192" y="484"/>
                    </a:lnTo>
                    <a:lnTo>
                      <a:pt x="216" y="490"/>
                    </a:lnTo>
                    <a:lnTo>
                      <a:pt x="240" y="494"/>
                    </a:lnTo>
                    <a:lnTo>
                      <a:pt x="264" y="496"/>
                    </a:lnTo>
                    <a:lnTo>
                      <a:pt x="290" y="496"/>
                    </a:lnTo>
                    <a:lnTo>
                      <a:pt x="314" y="496"/>
                    </a:lnTo>
                    <a:lnTo>
                      <a:pt x="338" y="492"/>
                    </a:lnTo>
                    <a:lnTo>
                      <a:pt x="364" y="490"/>
                    </a:lnTo>
                    <a:lnTo>
                      <a:pt x="386" y="484"/>
                    </a:lnTo>
                    <a:lnTo>
                      <a:pt x="410" y="478"/>
                    </a:lnTo>
                    <a:lnTo>
                      <a:pt x="434" y="470"/>
                    </a:lnTo>
                    <a:lnTo>
                      <a:pt x="456" y="460"/>
                    </a:lnTo>
                    <a:lnTo>
                      <a:pt x="476" y="450"/>
                    </a:lnTo>
                    <a:lnTo>
                      <a:pt x="498" y="438"/>
                    </a:lnTo>
                    <a:lnTo>
                      <a:pt x="518" y="424"/>
                    </a:lnTo>
                    <a:lnTo>
                      <a:pt x="536" y="410"/>
                    </a:lnTo>
                    <a:lnTo>
                      <a:pt x="554" y="396"/>
                    </a:lnTo>
                    <a:lnTo>
                      <a:pt x="570" y="380"/>
                    </a:lnTo>
                    <a:lnTo>
                      <a:pt x="584" y="362"/>
                    </a:lnTo>
                    <a:lnTo>
                      <a:pt x="598" y="344"/>
                    </a:lnTo>
                    <a:lnTo>
                      <a:pt x="610" y="324"/>
                    </a:lnTo>
                    <a:lnTo>
                      <a:pt x="620" y="304"/>
                    </a:lnTo>
                    <a:lnTo>
                      <a:pt x="628" y="284"/>
                    </a:lnTo>
                    <a:lnTo>
                      <a:pt x="634" y="262"/>
                    </a:lnTo>
                    <a:lnTo>
                      <a:pt x="634" y="262"/>
                    </a:lnTo>
                    <a:lnTo>
                      <a:pt x="650" y="260"/>
                    </a:lnTo>
                    <a:lnTo>
                      <a:pt x="664" y="258"/>
                    </a:lnTo>
                    <a:lnTo>
                      <a:pt x="676" y="256"/>
                    </a:lnTo>
                    <a:lnTo>
                      <a:pt x="688" y="252"/>
                    </a:lnTo>
                    <a:lnTo>
                      <a:pt x="698" y="246"/>
                    </a:lnTo>
                    <a:lnTo>
                      <a:pt x="706" y="242"/>
                    </a:lnTo>
                    <a:lnTo>
                      <a:pt x="720" y="228"/>
                    </a:lnTo>
                    <a:lnTo>
                      <a:pt x="720" y="228"/>
                    </a:lnTo>
                    <a:lnTo>
                      <a:pt x="700" y="230"/>
                    </a:lnTo>
                    <a:lnTo>
                      <a:pt x="678" y="230"/>
                    </a:lnTo>
                    <a:lnTo>
                      <a:pt x="656" y="226"/>
                    </a:lnTo>
                    <a:lnTo>
                      <a:pt x="638" y="220"/>
                    </a:lnTo>
                    <a:lnTo>
                      <a:pt x="638" y="22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9357564" y="5048697"/>
              <a:ext cx="571116" cy="571112"/>
              <a:chOff x="10309320" y="4780636"/>
              <a:chExt cx="279044" cy="279044"/>
            </a:xfrm>
          </p:grpSpPr>
          <p:sp>
            <p:nvSpPr>
              <p:cNvPr id="88" name="Oval 87"/>
              <p:cNvSpPr/>
              <p:nvPr userDrawn="1"/>
            </p:nvSpPr>
            <p:spPr>
              <a:xfrm>
                <a:off x="10309320" y="4780636"/>
                <a:ext cx="279044" cy="2790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kern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9" name="Freeform 626"/>
              <p:cNvSpPr>
                <a:spLocks noEditPoints="1"/>
              </p:cNvSpPr>
              <p:nvPr userDrawn="1"/>
            </p:nvSpPr>
            <p:spPr bwMode="auto">
              <a:xfrm>
                <a:off x="10377033" y="4848291"/>
                <a:ext cx="143618" cy="143734"/>
              </a:xfrm>
              <a:custGeom>
                <a:avLst/>
                <a:gdLst>
                  <a:gd name="T0" fmla="*/ 766 w 2492"/>
                  <a:gd name="T1" fmla="*/ 2115 h 2494"/>
                  <a:gd name="T2" fmla="*/ 1669 w 2492"/>
                  <a:gd name="T3" fmla="*/ 932 h 2494"/>
                  <a:gd name="T4" fmla="*/ 1524 w 2492"/>
                  <a:gd name="T5" fmla="*/ 957 h 2494"/>
                  <a:gd name="T6" fmla="*/ 1402 w 2492"/>
                  <a:gd name="T7" fmla="*/ 1045 h 2494"/>
                  <a:gd name="T8" fmla="*/ 1362 w 2492"/>
                  <a:gd name="T9" fmla="*/ 1094 h 2494"/>
                  <a:gd name="T10" fmla="*/ 1349 w 2492"/>
                  <a:gd name="T11" fmla="*/ 1104 h 2494"/>
                  <a:gd name="T12" fmla="*/ 1344 w 2492"/>
                  <a:gd name="T13" fmla="*/ 1005 h 2494"/>
                  <a:gd name="T14" fmla="*/ 953 w 2492"/>
                  <a:gd name="T15" fmla="*/ 2115 h 2494"/>
                  <a:gd name="T16" fmla="*/ 1346 w 2492"/>
                  <a:gd name="T17" fmla="*/ 2050 h 2494"/>
                  <a:gd name="T18" fmla="*/ 1351 w 2492"/>
                  <a:gd name="T19" fmla="*/ 1442 h 2494"/>
                  <a:gd name="T20" fmla="*/ 1381 w 2492"/>
                  <a:gd name="T21" fmla="*/ 1333 h 2494"/>
                  <a:gd name="T22" fmla="*/ 1451 w 2492"/>
                  <a:gd name="T23" fmla="*/ 1255 h 2494"/>
                  <a:gd name="T24" fmla="*/ 1551 w 2492"/>
                  <a:gd name="T25" fmla="*/ 1232 h 2494"/>
                  <a:gd name="T26" fmla="*/ 1648 w 2492"/>
                  <a:gd name="T27" fmla="*/ 1264 h 2494"/>
                  <a:gd name="T28" fmla="*/ 1704 w 2492"/>
                  <a:gd name="T29" fmla="*/ 1353 h 2494"/>
                  <a:gd name="T30" fmla="*/ 1719 w 2492"/>
                  <a:gd name="T31" fmla="*/ 1516 h 2494"/>
                  <a:gd name="T32" fmla="*/ 2110 w 2492"/>
                  <a:gd name="T33" fmla="*/ 2115 h 2494"/>
                  <a:gd name="T34" fmla="*/ 2113 w 2492"/>
                  <a:gd name="T35" fmla="*/ 1761 h 2494"/>
                  <a:gd name="T36" fmla="*/ 2099 w 2492"/>
                  <a:gd name="T37" fmla="*/ 1312 h 2494"/>
                  <a:gd name="T38" fmla="*/ 2052 w 2492"/>
                  <a:gd name="T39" fmla="*/ 1147 h 2494"/>
                  <a:gd name="T40" fmla="*/ 1963 w 2492"/>
                  <a:gd name="T41" fmla="*/ 1029 h 2494"/>
                  <a:gd name="T42" fmla="*/ 1829 w 2492"/>
                  <a:gd name="T43" fmla="*/ 956 h 2494"/>
                  <a:gd name="T44" fmla="*/ 1669 w 2492"/>
                  <a:gd name="T45" fmla="*/ 932 h 2494"/>
                  <a:gd name="T46" fmla="*/ 483 w 2492"/>
                  <a:gd name="T47" fmla="*/ 426 h 2494"/>
                  <a:gd name="T48" fmla="*/ 391 w 2492"/>
                  <a:gd name="T49" fmla="*/ 496 h 2494"/>
                  <a:gd name="T50" fmla="*/ 356 w 2492"/>
                  <a:gd name="T51" fmla="*/ 610 h 2494"/>
                  <a:gd name="T52" fmla="*/ 391 w 2492"/>
                  <a:gd name="T53" fmla="*/ 722 h 2494"/>
                  <a:gd name="T54" fmla="*/ 481 w 2492"/>
                  <a:gd name="T55" fmla="*/ 792 h 2494"/>
                  <a:gd name="T56" fmla="*/ 610 w 2492"/>
                  <a:gd name="T57" fmla="*/ 803 h 2494"/>
                  <a:gd name="T58" fmla="*/ 718 w 2492"/>
                  <a:gd name="T59" fmla="*/ 752 h 2494"/>
                  <a:gd name="T60" fmla="*/ 775 w 2492"/>
                  <a:gd name="T61" fmla="*/ 652 h 2494"/>
                  <a:gd name="T62" fmla="*/ 764 w 2492"/>
                  <a:gd name="T63" fmla="*/ 531 h 2494"/>
                  <a:gd name="T64" fmla="*/ 690 w 2492"/>
                  <a:gd name="T65" fmla="*/ 443 h 2494"/>
                  <a:gd name="T66" fmla="*/ 569 w 2492"/>
                  <a:gd name="T67" fmla="*/ 412 h 2494"/>
                  <a:gd name="T68" fmla="*/ 2071 w 2492"/>
                  <a:gd name="T69" fmla="*/ 3 h 2494"/>
                  <a:gd name="T70" fmla="*/ 2144 w 2492"/>
                  <a:gd name="T71" fmla="*/ 20 h 2494"/>
                  <a:gd name="T72" fmla="*/ 2296 w 2492"/>
                  <a:gd name="T73" fmla="*/ 90 h 2494"/>
                  <a:gd name="T74" fmla="*/ 2409 w 2492"/>
                  <a:gd name="T75" fmla="*/ 211 h 2494"/>
                  <a:gd name="T76" fmla="*/ 2468 w 2492"/>
                  <a:gd name="T77" fmla="*/ 345 h 2494"/>
                  <a:gd name="T78" fmla="*/ 2492 w 2492"/>
                  <a:gd name="T79" fmla="*/ 2064 h 2494"/>
                  <a:gd name="T80" fmla="*/ 2482 w 2492"/>
                  <a:gd name="T81" fmla="*/ 2087 h 2494"/>
                  <a:gd name="T82" fmla="*/ 2430 w 2492"/>
                  <a:gd name="T83" fmla="*/ 2252 h 2494"/>
                  <a:gd name="T84" fmla="*/ 2326 w 2492"/>
                  <a:gd name="T85" fmla="*/ 2379 h 2494"/>
                  <a:gd name="T86" fmla="*/ 2188 w 2492"/>
                  <a:gd name="T87" fmla="*/ 2457 h 2494"/>
                  <a:gd name="T88" fmla="*/ 2063 w 2492"/>
                  <a:gd name="T89" fmla="*/ 2494 h 2494"/>
                  <a:gd name="T90" fmla="*/ 413 w 2492"/>
                  <a:gd name="T91" fmla="*/ 2488 h 2494"/>
                  <a:gd name="T92" fmla="*/ 292 w 2492"/>
                  <a:gd name="T93" fmla="*/ 2456 h 2494"/>
                  <a:gd name="T94" fmla="*/ 153 w 2492"/>
                  <a:gd name="T95" fmla="*/ 2368 h 2494"/>
                  <a:gd name="T96" fmla="*/ 52 w 2492"/>
                  <a:gd name="T97" fmla="*/ 2230 h 2494"/>
                  <a:gd name="T98" fmla="*/ 11 w 2492"/>
                  <a:gd name="T99" fmla="*/ 2107 h 2494"/>
                  <a:gd name="T100" fmla="*/ 3 w 2492"/>
                  <a:gd name="T101" fmla="*/ 421 h 2494"/>
                  <a:gd name="T102" fmla="*/ 19 w 2492"/>
                  <a:gd name="T103" fmla="*/ 348 h 2494"/>
                  <a:gd name="T104" fmla="*/ 89 w 2492"/>
                  <a:gd name="T105" fmla="*/ 195 h 2494"/>
                  <a:gd name="T106" fmla="*/ 211 w 2492"/>
                  <a:gd name="T107" fmla="*/ 81 h 2494"/>
                  <a:gd name="T108" fmla="*/ 345 w 2492"/>
                  <a:gd name="T109" fmla="*/ 23 h 2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92" h="2494">
                    <a:moveTo>
                      <a:pt x="383" y="959"/>
                    </a:moveTo>
                    <a:lnTo>
                      <a:pt x="383" y="2115"/>
                    </a:lnTo>
                    <a:lnTo>
                      <a:pt x="766" y="2115"/>
                    </a:lnTo>
                    <a:lnTo>
                      <a:pt x="766" y="959"/>
                    </a:lnTo>
                    <a:lnTo>
                      <a:pt x="383" y="959"/>
                    </a:lnTo>
                    <a:close/>
                    <a:moveTo>
                      <a:pt x="1669" y="932"/>
                    </a:moveTo>
                    <a:lnTo>
                      <a:pt x="1619" y="935"/>
                    </a:lnTo>
                    <a:lnTo>
                      <a:pt x="1570" y="943"/>
                    </a:lnTo>
                    <a:lnTo>
                      <a:pt x="1524" y="957"/>
                    </a:lnTo>
                    <a:lnTo>
                      <a:pt x="1481" y="980"/>
                    </a:lnTo>
                    <a:lnTo>
                      <a:pt x="1440" y="1008"/>
                    </a:lnTo>
                    <a:lnTo>
                      <a:pt x="1402" y="1045"/>
                    </a:lnTo>
                    <a:lnTo>
                      <a:pt x="1367" y="1089"/>
                    </a:lnTo>
                    <a:lnTo>
                      <a:pt x="1363" y="1091"/>
                    </a:lnTo>
                    <a:lnTo>
                      <a:pt x="1362" y="1094"/>
                    </a:lnTo>
                    <a:lnTo>
                      <a:pt x="1359" y="1096"/>
                    </a:lnTo>
                    <a:lnTo>
                      <a:pt x="1355" y="1100"/>
                    </a:lnTo>
                    <a:lnTo>
                      <a:pt x="1349" y="1104"/>
                    </a:lnTo>
                    <a:lnTo>
                      <a:pt x="1344" y="1110"/>
                    </a:lnTo>
                    <a:lnTo>
                      <a:pt x="1344" y="1056"/>
                    </a:lnTo>
                    <a:lnTo>
                      <a:pt x="1344" y="1005"/>
                    </a:lnTo>
                    <a:lnTo>
                      <a:pt x="1344" y="959"/>
                    </a:lnTo>
                    <a:lnTo>
                      <a:pt x="953" y="959"/>
                    </a:lnTo>
                    <a:lnTo>
                      <a:pt x="953" y="2115"/>
                    </a:lnTo>
                    <a:lnTo>
                      <a:pt x="1346" y="2115"/>
                    </a:lnTo>
                    <a:lnTo>
                      <a:pt x="1346" y="2080"/>
                    </a:lnTo>
                    <a:lnTo>
                      <a:pt x="1346" y="2050"/>
                    </a:lnTo>
                    <a:lnTo>
                      <a:pt x="1346" y="1765"/>
                    </a:lnTo>
                    <a:lnTo>
                      <a:pt x="1348" y="1481"/>
                    </a:lnTo>
                    <a:lnTo>
                      <a:pt x="1351" y="1442"/>
                    </a:lnTo>
                    <a:lnTo>
                      <a:pt x="1357" y="1404"/>
                    </a:lnTo>
                    <a:lnTo>
                      <a:pt x="1367" y="1368"/>
                    </a:lnTo>
                    <a:lnTo>
                      <a:pt x="1381" y="1333"/>
                    </a:lnTo>
                    <a:lnTo>
                      <a:pt x="1400" y="1301"/>
                    </a:lnTo>
                    <a:lnTo>
                      <a:pt x="1424" y="1275"/>
                    </a:lnTo>
                    <a:lnTo>
                      <a:pt x="1451" y="1255"/>
                    </a:lnTo>
                    <a:lnTo>
                      <a:pt x="1481" y="1242"/>
                    </a:lnTo>
                    <a:lnTo>
                      <a:pt x="1514" y="1234"/>
                    </a:lnTo>
                    <a:lnTo>
                      <a:pt x="1551" y="1232"/>
                    </a:lnTo>
                    <a:lnTo>
                      <a:pt x="1589" y="1237"/>
                    </a:lnTo>
                    <a:lnTo>
                      <a:pt x="1621" y="1247"/>
                    </a:lnTo>
                    <a:lnTo>
                      <a:pt x="1648" y="1264"/>
                    </a:lnTo>
                    <a:lnTo>
                      <a:pt x="1672" y="1288"/>
                    </a:lnTo>
                    <a:lnTo>
                      <a:pt x="1689" y="1317"/>
                    </a:lnTo>
                    <a:lnTo>
                      <a:pt x="1704" y="1353"/>
                    </a:lnTo>
                    <a:lnTo>
                      <a:pt x="1711" y="1395"/>
                    </a:lnTo>
                    <a:lnTo>
                      <a:pt x="1718" y="1455"/>
                    </a:lnTo>
                    <a:lnTo>
                      <a:pt x="1719" y="1516"/>
                    </a:lnTo>
                    <a:lnTo>
                      <a:pt x="1721" y="2061"/>
                    </a:lnTo>
                    <a:lnTo>
                      <a:pt x="1721" y="2115"/>
                    </a:lnTo>
                    <a:lnTo>
                      <a:pt x="2110" y="2115"/>
                    </a:lnTo>
                    <a:lnTo>
                      <a:pt x="2112" y="2096"/>
                    </a:lnTo>
                    <a:lnTo>
                      <a:pt x="2112" y="2079"/>
                    </a:lnTo>
                    <a:lnTo>
                      <a:pt x="2113" y="1761"/>
                    </a:lnTo>
                    <a:lnTo>
                      <a:pt x="2112" y="1441"/>
                    </a:lnTo>
                    <a:lnTo>
                      <a:pt x="2109" y="1377"/>
                    </a:lnTo>
                    <a:lnTo>
                      <a:pt x="2099" y="1312"/>
                    </a:lnTo>
                    <a:lnTo>
                      <a:pt x="2086" y="1250"/>
                    </a:lnTo>
                    <a:lnTo>
                      <a:pt x="2072" y="1196"/>
                    </a:lnTo>
                    <a:lnTo>
                      <a:pt x="2052" y="1147"/>
                    </a:lnTo>
                    <a:lnTo>
                      <a:pt x="2026" y="1102"/>
                    </a:lnTo>
                    <a:lnTo>
                      <a:pt x="1996" y="1062"/>
                    </a:lnTo>
                    <a:lnTo>
                      <a:pt x="1963" y="1029"/>
                    </a:lnTo>
                    <a:lnTo>
                      <a:pt x="1923" y="999"/>
                    </a:lnTo>
                    <a:lnTo>
                      <a:pt x="1878" y="975"/>
                    </a:lnTo>
                    <a:lnTo>
                      <a:pt x="1829" y="956"/>
                    </a:lnTo>
                    <a:lnTo>
                      <a:pt x="1773" y="943"/>
                    </a:lnTo>
                    <a:lnTo>
                      <a:pt x="1721" y="935"/>
                    </a:lnTo>
                    <a:lnTo>
                      <a:pt x="1669" y="932"/>
                    </a:lnTo>
                    <a:close/>
                    <a:moveTo>
                      <a:pt x="569" y="412"/>
                    </a:moveTo>
                    <a:lnTo>
                      <a:pt x="524" y="415"/>
                    </a:lnTo>
                    <a:lnTo>
                      <a:pt x="483" y="426"/>
                    </a:lnTo>
                    <a:lnTo>
                      <a:pt x="447" y="443"/>
                    </a:lnTo>
                    <a:lnTo>
                      <a:pt x="416" y="467"/>
                    </a:lnTo>
                    <a:lnTo>
                      <a:pt x="391" y="496"/>
                    </a:lnTo>
                    <a:lnTo>
                      <a:pt x="372" y="531"/>
                    </a:lnTo>
                    <a:lnTo>
                      <a:pt x="361" y="569"/>
                    </a:lnTo>
                    <a:lnTo>
                      <a:pt x="356" y="610"/>
                    </a:lnTo>
                    <a:lnTo>
                      <a:pt x="361" y="652"/>
                    </a:lnTo>
                    <a:lnTo>
                      <a:pt x="372" y="688"/>
                    </a:lnTo>
                    <a:lnTo>
                      <a:pt x="391" y="722"/>
                    </a:lnTo>
                    <a:lnTo>
                      <a:pt x="415" y="750"/>
                    </a:lnTo>
                    <a:lnTo>
                      <a:pt x="447" y="774"/>
                    </a:lnTo>
                    <a:lnTo>
                      <a:pt x="481" y="792"/>
                    </a:lnTo>
                    <a:lnTo>
                      <a:pt x="521" y="803"/>
                    </a:lnTo>
                    <a:lnTo>
                      <a:pt x="566" y="808"/>
                    </a:lnTo>
                    <a:lnTo>
                      <a:pt x="610" y="803"/>
                    </a:lnTo>
                    <a:lnTo>
                      <a:pt x="652" y="793"/>
                    </a:lnTo>
                    <a:lnTo>
                      <a:pt x="688" y="776"/>
                    </a:lnTo>
                    <a:lnTo>
                      <a:pt x="718" y="752"/>
                    </a:lnTo>
                    <a:lnTo>
                      <a:pt x="745" y="723"/>
                    </a:lnTo>
                    <a:lnTo>
                      <a:pt x="764" y="690"/>
                    </a:lnTo>
                    <a:lnTo>
                      <a:pt x="775" y="652"/>
                    </a:lnTo>
                    <a:lnTo>
                      <a:pt x="780" y="610"/>
                    </a:lnTo>
                    <a:lnTo>
                      <a:pt x="775" y="569"/>
                    </a:lnTo>
                    <a:lnTo>
                      <a:pt x="764" y="531"/>
                    </a:lnTo>
                    <a:lnTo>
                      <a:pt x="745" y="496"/>
                    </a:lnTo>
                    <a:lnTo>
                      <a:pt x="721" y="467"/>
                    </a:lnTo>
                    <a:lnTo>
                      <a:pt x="690" y="443"/>
                    </a:lnTo>
                    <a:lnTo>
                      <a:pt x="653" y="426"/>
                    </a:lnTo>
                    <a:lnTo>
                      <a:pt x="613" y="415"/>
                    </a:lnTo>
                    <a:lnTo>
                      <a:pt x="569" y="412"/>
                    </a:lnTo>
                    <a:close/>
                    <a:moveTo>
                      <a:pt x="427" y="0"/>
                    </a:moveTo>
                    <a:lnTo>
                      <a:pt x="2063" y="0"/>
                    </a:lnTo>
                    <a:lnTo>
                      <a:pt x="2071" y="3"/>
                    </a:lnTo>
                    <a:lnTo>
                      <a:pt x="2077" y="6"/>
                    </a:lnTo>
                    <a:lnTo>
                      <a:pt x="2085" y="9"/>
                    </a:lnTo>
                    <a:lnTo>
                      <a:pt x="2144" y="20"/>
                    </a:lnTo>
                    <a:lnTo>
                      <a:pt x="2199" y="38"/>
                    </a:lnTo>
                    <a:lnTo>
                      <a:pt x="2250" y="60"/>
                    </a:lnTo>
                    <a:lnTo>
                      <a:pt x="2296" y="90"/>
                    </a:lnTo>
                    <a:lnTo>
                      <a:pt x="2338" y="125"/>
                    </a:lnTo>
                    <a:lnTo>
                      <a:pt x="2376" y="165"/>
                    </a:lnTo>
                    <a:lnTo>
                      <a:pt x="2409" y="211"/>
                    </a:lnTo>
                    <a:lnTo>
                      <a:pt x="2439" y="264"/>
                    </a:lnTo>
                    <a:lnTo>
                      <a:pt x="2455" y="303"/>
                    </a:lnTo>
                    <a:lnTo>
                      <a:pt x="2468" y="345"/>
                    </a:lnTo>
                    <a:lnTo>
                      <a:pt x="2479" y="386"/>
                    </a:lnTo>
                    <a:lnTo>
                      <a:pt x="2492" y="429"/>
                    </a:lnTo>
                    <a:lnTo>
                      <a:pt x="2492" y="2064"/>
                    </a:lnTo>
                    <a:lnTo>
                      <a:pt x="2487" y="2072"/>
                    </a:lnTo>
                    <a:lnTo>
                      <a:pt x="2485" y="2080"/>
                    </a:lnTo>
                    <a:lnTo>
                      <a:pt x="2482" y="2087"/>
                    </a:lnTo>
                    <a:lnTo>
                      <a:pt x="2471" y="2146"/>
                    </a:lnTo>
                    <a:lnTo>
                      <a:pt x="2454" y="2201"/>
                    </a:lnTo>
                    <a:lnTo>
                      <a:pt x="2430" y="2252"/>
                    </a:lnTo>
                    <a:lnTo>
                      <a:pt x="2401" y="2298"/>
                    </a:lnTo>
                    <a:lnTo>
                      <a:pt x="2366" y="2341"/>
                    </a:lnTo>
                    <a:lnTo>
                      <a:pt x="2326" y="2379"/>
                    </a:lnTo>
                    <a:lnTo>
                      <a:pt x="2279" y="2413"/>
                    </a:lnTo>
                    <a:lnTo>
                      <a:pt x="2228" y="2442"/>
                    </a:lnTo>
                    <a:lnTo>
                      <a:pt x="2188" y="2457"/>
                    </a:lnTo>
                    <a:lnTo>
                      <a:pt x="2147" y="2470"/>
                    </a:lnTo>
                    <a:lnTo>
                      <a:pt x="2104" y="2481"/>
                    </a:lnTo>
                    <a:lnTo>
                      <a:pt x="2063" y="2494"/>
                    </a:lnTo>
                    <a:lnTo>
                      <a:pt x="427" y="2494"/>
                    </a:lnTo>
                    <a:lnTo>
                      <a:pt x="421" y="2491"/>
                    </a:lnTo>
                    <a:lnTo>
                      <a:pt x="413" y="2488"/>
                    </a:lnTo>
                    <a:lnTo>
                      <a:pt x="405" y="2486"/>
                    </a:lnTo>
                    <a:lnTo>
                      <a:pt x="346" y="2473"/>
                    </a:lnTo>
                    <a:lnTo>
                      <a:pt x="292" y="2456"/>
                    </a:lnTo>
                    <a:lnTo>
                      <a:pt x="242" y="2434"/>
                    </a:lnTo>
                    <a:lnTo>
                      <a:pt x="195" y="2403"/>
                    </a:lnTo>
                    <a:lnTo>
                      <a:pt x="153" y="2368"/>
                    </a:lnTo>
                    <a:lnTo>
                      <a:pt x="114" y="2329"/>
                    </a:lnTo>
                    <a:lnTo>
                      <a:pt x="81" y="2282"/>
                    </a:lnTo>
                    <a:lnTo>
                      <a:pt x="52" y="2230"/>
                    </a:lnTo>
                    <a:lnTo>
                      <a:pt x="35" y="2190"/>
                    </a:lnTo>
                    <a:lnTo>
                      <a:pt x="22" y="2149"/>
                    </a:lnTo>
                    <a:lnTo>
                      <a:pt x="11" y="2107"/>
                    </a:lnTo>
                    <a:lnTo>
                      <a:pt x="0" y="2064"/>
                    </a:lnTo>
                    <a:lnTo>
                      <a:pt x="0" y="429"/>
                    </a:lnTo>
                    <a:lnTo>
                      <a:pt x="3" y="421"/>
                    </a:lnTo>
                    <a:lnTo>
                      <a:pt x="6" y="413"/>
                    </a:lnTo>
                    <a:lnTo>
                      <a:pt x="8" y="407"/>
                    </a:lnTo>
                    <a:lnTo>
                      <a:pt x="19" y="348"/>
                    </a:lnTo>
                    <a:lnTo>
                      <a:pt x="37" y="292"/>
                    </a:lnTo>
                    <a:lnTo>
                      <a:pt x="60" y="241"/>
                    </a:lnTo>
                    <a:lnTo>
                      <a:pt x="89" y="195"/>
                    </a:lnTo>
                    <a:lnTo>
                      <a:pt x="124" y="152"/>
                    </a:lnTo>
                    <a:lnTo>
                      <a:pt x="165" y="114"/>
                    </a:lnTo>
                    <a:lnTo>
                      <a:pt x="211" y="81"/>
                    </a:lnTo>
                    <a:lnTo>
                      <a:pt x="264" y="52"/>
                    </a:lnTo>
                    <a:lnTo>
                      <a:pt x="304" y="36"/>
                    </a:lnTo>
                    <a:lnTo>
                      <a:pt x="345" y="23"/>
                    </a:lnTo>
                    <a:lnTo>
                      <a:pt x="386" y="12"/>
                    </a:lnTo>
                    <a:lnTo>
                      <a:pt x="427" y="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5" name="Group 84"/>
            <p:cNvGrpSpPr/>
            <p:nvPr userDrawn="1"/>
          </p:nvGrpSpPr>
          <p:grpSpPr>
            <a:xfrm>
              <a:off x="8620286" y="5048697"/>
              <a:ext cx="571116" cy="571112"/>
              <a:chOff x="8081746" y="5155194"/>
              <a:chExt cx="358117" cy="358117"/>
            </a:xfrm>
          </p:grpSpPr>
          <p:sp>
            <p:nvSpPr>
              <p:cNvPr id="86" name="Oval 85"/>
              <p:cNvSpPr/>
              <p:nvPr userDrawn="1"/>
            </p:nvSpPr>
            <p:spPr>
              <a:xfrm>
                <a:off x="8081746" y="5155194"/>
                <a:ext cx="358117" cy="35811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kern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7" name="Freeform 86"/>
              <p:cNvSpPr>
                <a:spLocks noEditPoints="1"/>
              </p:cNvSpPr>
              <p:nvPr userDrawn="1"/>
            </p:nvSpPr>
            <p:spPr bwMode="auto">
              <a:xfrm>
                <a:off x="8171870" y="5243997"/>
                <a:ext cx="177867" cy="180512"/>
              </a:xfrm>
              <a:custGeom>
                <a:avLst/>
                <a:gdLst>
                  <a:gd name="T0" fmla="*/ 898 w 3629"/>
                  <a:gd name="T1" fmla="*/ 2249 h 3684"/>
                  <a:gd name="T2" fmla="*/ 767 w 3629"/>
                  <a:gd name="T3" fmla="*/ 2423 h 3684"/>
                  <a:gd name="T4" fmla="*/ 784 w 3629"/>
                  <a:gd name="T5" fmla="*/ 2649 h 3684"/>
                  <a:gd name="T6" fmla="*/ 936 w 3629"/>
                  <a:gd name="T7" fmla="*/ 2802 h 3684"/>
                  <a:gd name="T8" fmla="*/ 2596 w 3629"/>
                  <a:gd name="T9" fmla="*/ 2828 h 3684"/>
                  <a:gd name="T10" fmla="*/ 2787 w 3629"/>
                  <a:gd name="T11" fmla="*/ 2722 h 3684"/>
                  <a:gd name="T12" fmla="*/ 2865 w 3629"/>
                  <a:gd name="T13" fmla="*/ 2515 h 3684"/>
                  <a:gd name="T14" fmla="*/ 2787 w 3629"/>
                  <a:gd name="T15" fmla="*/ 2307 h 3684"/>
                  <a:gd name="T16" fmla="*/ 2596 w 3629"/>
                  <a:gd name="T17" fmla="*/ 2201 h 3684"/>
                  <a:gd name="T18" fmla="*/ 1112 w 3629"/>
                  <a:gd name="T19" fmla="*/ 750 h 3684"/>
                  <a:gd name="T20" fmla="*/ 918 w 3629"/>
                  <a:gd name="T21" fmla="*/ 853 h 3684"/>
                  <a:gd name="T22" fmla="*/ 838 w 3629"/>
                  <a:gd name="T23" fmla="*/ 1059 h 3684"/>
                  <a:gd name="T24" fmla="*/ 913 w 3629"/>
                  <a:gd name="T25" fmla="*/ 1268 h 3684"/>
                  <a:gd name="T26" fmla="*/ 1102 w 3629"/>
                  <a:gd name="T27" fmla="*/ 1377 h 3684"/>
                  <a:gd name="T28" fmla="*/ 1208 w 3629"/>
                  <a:gd name="T29" fmla="*/ 1380 h 3684"/>
                  <a:gd name="T30" fmla="*/ 1401 w 3629"/>
                  <a:gd name="T31" fmla="*/ 1380 h 3684"/>
                  <a:gd name="T32" fmla="*/ 1640 w 3629"/>
                  <a:gd name="T33" fmla="*/ 1380 h 3684"/>
                  <a:gd name="T34" fmla="*/ 1833 w 3629"/>
                  <a:gd name="T35" fmla="*/ 1380 h 3684"/>
                  <a:gd name="T36" fmla="*/ 1935 w 3629"/>
                  <a:gd name="T37" fmla="*/ 1378 h 3684"/>
                  <a:gd name="T38" fmla="*/ 2115 w 3629"/>
                  <a:gd name="T39" fmla="*/ 1295 h 3684"/>
                  <a:gd name="T40" fmla="*/ 2205 w 3629"/>
                  <a:gd name="T41" fmla="*/ 1123 h 3684"/>
                  <a:gd name="T42" fmla="*/ 2168 w 3629"/>
                  <a:gd name="T43" fmla="*/ 917 h 3684"/>
                  <a:gd name="T44" fmla="*/ 2021 w 3629"/>
                  <a:gd name="T45" fmla="*/ 775 h 3684"/>
                  <a:gd name="T46" fmla="*/ 1954 w 3629"/>
                  <a:gd name="T47" fmla="*/ 0 h 3684"/>
                  <a:gd name="T48" fmla="*/ 2281 w 3629"/>
                  <a:gd name="T49" fmla="*/ 54 h 3684"/>
                  <a:gd name="T50" fmla="*/ 2608 w 3629"/>
                  <a:gd name="T51" fmla="*/ 232 h 3684"/>
                  <a:gd name="T52" fmla="*/ 2834 w 3629"/>
                  <a:gd name="T53" fmla="*/ 513 h 3684"/>
                  <a:gd name="T54" fmla="*/ 2936 w 3629"/>
                  <a:gd name="T55" fmla="*/ 880 h 3684"/>
                  <a:gd name="T56" fmla="*/ 2938 w 3629"/>
                  <a:gd name="T57" fmla="*/ 1273 h 3684"/>
                  <a:gd name="T58" fmla="*/ 3050 w 3629"/>
                  <a:gd name="T59" fmla="*/ 1427 h 3684"/>
                  <a:gd name="T60" fmla="*/ 3285 w 3629"/>
                  <a:gd name="T61" fmla="*/ 1490 h 3684"/>
                  <a:gd name="T62" fmla="*/ 3490 w 3629"/>
                  <a:gd name="T63" fmla="*/ 1652 h 3684"/>
                  <a:gd name="T64" fmla="*/ 3603 w 3629"/>
                  <a:gd name="T65" fmla="*/ 1910 h 3684"/>
                  <a:gd name="T66" fmla="*/ 3627 w 3629"/>
                  <a:gd name="T67" fmla="*/ 2225 h 3684"/>
                  <a:gd name="T68" fmla="*/ 3628 w 3629"/>
                  <a:gd name="T69" fmla="*/ 2393 h 3684"/>
                  <a:gd name="T70" fmla="*/ 3629 w 3629"/>
                  <a:gd name="T71" fmla="*/ 2493 h 3684"/>
                  <a:gd name="T72" fmla="*/ 3583 w 3629"/>
                  <a:gd name="T73" fmla="*/ 2861 h 3684"/>
                  <a:gd name="T74" fmla="*/ 3414 w 3629"/>
                  <a:gd name="T75" fmla="*/ 3236 h 3684"/>
                  <a:gd name="T76" fmla="*/ 3129 w 3629"/>
                  <a:gd name="T77" fmla="*/ 3508 h 3684"/>
                  <a:gd name="T78" fmla="*/ 2749 w 3629"/>
                  <a:gd name="T79" fmla="*/ 3657 h 3684"/>
                  <a:gd name="T80" fmla="*/ 1134 w 3629"/>
                  <a:gd name="T81" fmla="*/ 3684 h 3684"/>
                  <a:gd name="T82" fmla="*/ 705 w 3629"/>
                  <a:gd name="T83" fmla="*/ 3629 h 3684"/>
                  <a:gd name="T84" fmla="*/ 370 w 3629"/>
                  <a:gd name="T85" fmla="*/ 3462 h 3684"/>
                  <a:gd name="T86" fmla="*/ 138 w 3629"/>
                  <a:gd name="T87" fmla="*/ 3191 h 3684"/>
                  <a:gd name="T88" fmla="*/ 24 w 3629"/>
                  <a:gd name="T89" fmla="*/ 2830 h 3684"/>
                  <a:gd name="T90" fmla="*/ 0 w 3629"/>
                  <a:gd name="T91" fmla="*/ 2426 h 3684"/>
                  <a:gd name="T92" fmla="*/ 28 w 3629"/>
                  <a:gd name="T93" fmla="*/ 780 h 3684"/>
                  <a:gd name="T94" fmla="*/ 131 w 3629"/>
                  <a:gd name="T95" fmla="*/ 512 h 3684"/>
                  <a:gd name="T96" fmla="*/ 262 w 3629"/>
                  <a:gd name="T97" fmla="*/ 328 h 3684"/>
                  <a:gd name="T98" fmla="*/ 524 w 3629"/>
                  <a:gd name="T99" fmla="*/ 122 h 3684"/>
                  <a:gd name="T100" fmla="*/ 902 w 3629"/>
                  <a:gd name="T101" fmla="*/ 11 h 3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629" h="3684">
                    <a:moveTo>
                      <a:pt x="1070" y="2198"/>
                    </a:moveTo>
                    <a:lnTo>
                      <a:pt x="1024" y="2201"/>
                    </a:lnTo>
                    <a:lnTo>
                      <a:pt x="978" y="2212"/>
                    </a:lnTo>
                    <a:lnTo>
                      <a:pt x="936" y="2228"/>
                    </a:lnTo>
                    <a:lnTo>
                      <a:pt x="898" y="2249"/>
                    </a:lnTo>
                    <a:lnTo>
                      <a:pt x="863" y="2275"/>
                    </a:lnTo>
                    <a:lnTo>
                      <a:pt x="831" y="2307"/>
                    </a:lnTo>
                    <a:lnTo>
                      <a:pt x="805" y="2342"/>
                    </a:lnTo>
                    <a:lnTo>
                      <a:pt x="784" y="2381"/>
                    </a:lnTo>
                    <a:lnTo>
                      <a:pt x="767" y="2423"/>
                    </a:lnTo>
                    <a:lnTo>
                      <a:pt x="758" y="2468"/>
                    </a:lnTo>
                    <a:lnTo>
                      <a:pt x="754" y="2515"/>
                    </a:lnTo>
                    <a:lnTo>
                      <a:pt x="758" y="2561"/>
                    </a:lnTo>
                    <a:lnTo>
                      <a:pt x="767" y="2607"/>
                    </a:lnTo>
                    <a:lnTo>
                      <a:pt x="784" y="2649"/>
                    </a:lnTo>
                    <a:lnTo>
                      <a:pt x="805" y="2687"/>
                    </a:lnTo>
                    <a:lnTo>
                      <a:pt x="831" y="2722"/>
                    </a:lnTo>
                    <a:lnTo>
                      <a:pt x="863" y="2754"/>
                    </a:lnTo>
                    <a:lnTo>
                      <a:pt x="898" y="2780"/>
                    </a:lnTo>
                    <a:lnTo>
                      <a:pt x="936" y="2802"/>
                    </a:lnTo>
                    <a:lnTo>
                      <a:pt x="978" y="2818"/>
                    </a:lnTo>
                    <a:lnTo>
                      <a:pt x="1024" y="2828"/>
                    </a:lnTo>
                    <a:lnTo>
                      <a:pt x="1070" y="2831"/>
                    </a:lnTo>
                    <a:lnTo>
                      <a:pt x="2549" y="2831"/>
                    </a:lnTo>
                    <a:lnTo>
                      <a:pt x="2596" y="2828"/>
                    </a:lnTo>
                    <a:lnTo>
                      <a:pt x="2640" y="2818"/>
                    </a:lnTo>
                    <a:lnTo>
                      <a:pt x="2681" y="2802"/>
                    </a:lnTo>
                    <a:lnTo>
                      <a:pt x="2721" y="2780"/>
                    </a:lnTo>
                    <a:lnTo>
                      <a:pt x="2756" y="2754"/>
                    </a:lnTo>
                    <a:lnTo>
                      <a:pt x="2787" y="2722"/>
                    </a:lnTo>
                    <a:lnTo>
                      <a:pt x="2814" y="2687"/>
                    </a:lnTo>
                    <a:lnTo>
                      <a:pt x="2835" y="2649"/>
                    </a:lnTo>
                    <a:lnTo>
                      <a:pt x="2851" y="2607"/>
                    </a:lnTo>
                    <a:lnTo>
                      <a:pt x="2861" y="2561"/>
                    </a:lnTo>
                    <a:lnTo>
                      <a:pt x="2865" y="2515"/>
                    </a:lnTo>
                    <a:lnTo>
                      <a:pt x="2861" y="2468"/>
                    </a:lnTo>
                    <a:lnTo>
                      <a:pt x="2851" y="2423"/>
                    </a:lnTo>
                    <a:lnTo>
                      <a:pt x="2835" y="2381"/>
                    </a:lnTo>
                    <a:lnTo>
                      <a:pt x="2814" y="2342"/>
                    </a:lnTo>
                    <a:lnTo>
                      <a:pt x="2787" y="2307"/>
                    </a:lnTo>
                    <a:lnTo>
                      <a:pt x="2756" y="2275"/>
                    </a:lnTo>
                    <a:lnTo>
                      <a:pt x="2721" y="2249"/>
                    </a:lnTo>
                    <a:lnTo>
                      <a:pt x="2681" y="2228"/>
                    </a:lnTo>
                    <a:lnTo>
                      <a:pt x="2640" y="2212"/>
                    </a:lnTo>
                    <a:lnTo>
                      <a:pt x="2596" y="2201"/>
                    </a:lnTo>
                    <a:lnTo>
                      <a:pt x="2549" y="2198"/>
                    </a:lnTo>
                    <a:lnTo>
                      <a:pt x="1070" y="2198"/>
                    </a:lnTo>
                    <a:close/>
                    <a:moveTo>
                      <a:pt x="1898" y="746"/>
                    </a:moveTo>
                    <a:lnTo>
                      <a:pt x="1158" y="747"/>
                    </a:lnTo>
                    <a:lnTo>
                      <a:pt x="1112" y="750"/>
                    </a:lnTo>
                    <a:lnTo>
                      <a:pt x="1068" y="759"/>
                    </a:lnTo>
                    <a:lnTo>
                      <a:pt x="1025" y="775"/>
                    </a:lnTo>
                    <a:lnTo>
                      <a:pt x="986" y="796"/>
                    </a:lnTo>
                    <a:lnTo>
                      <a:pt x="950" y="822"/>
                    </a:lnTo>
                    <a:lnTo>
                      <a:pt x="918" y="853"/>
                    </a:lnTo>
                    <a:lnTo>
                      <a:pt x="891" y="888"/>
                    </a:lnTo>
                    <a:lnTo>
                      <a:pt x="870" y="926"/>
                    </a:lnTo>
                    <a:lnTo>
                      <a:pt x="853" y="967"/>
                    </a:lnTo>
                    <a:lnTo>
                      <a:pt x="843" y="1012"/>
                    </a:lnTo>
                    <a:lnTo>
                      <a:pt x="838" y="1059"/>
                    </a:lnTo>
                    <a:lnTo>
                      <a:pt x="840" y="1106"/>
                    </a:lnTo>
                    <a:lnTo>
                      <a:pt x="850" y="1151"/>
                    </a:lnTo>
                    <a:lnTo>
                      <a:pt x="865" y="1193"/>
                    </a:lnTo>
                    <a:lnTo>
                      <a:pt x="887" y="1231"/>
                    </a:lnTo>
                    <a:lnTo>
                      <a:pt x="913" y="1268"/>
                    </a:lnTo>
                    <a:lnTo>
                      <a:pt x="943" y="1300"/>
                    </a:lnTo>
                    <a:lnTo>
                      <a:pt x="977" y="1327"/>
                    </a:lnTo>
                    <a:lnTo>
                      <a:pt x="1016" y="1348"/>
                    </a:lnTo>
                    <a:lnTo>
                      <a:pt x="1057" y="1365"/>
                    </a:lnTo>
                    <a:lnTo>
                      <a:pt x="1102" y="1377"/>
                    </a:lnTo>
                    <a:lnTo>
                      <a:pt x="1149" y="1380"/>
                    </a:lnTo>
                    <a:lnTo>
                      <a:pt x="1152" y="1380"/>
                    </a:lnTo>
                    <a:lnTo>
                      <a:pt x="1165" y="1380"/>
                    </a:lnTo>
                    <a:lnTo>
                      <a:pt x="1183" y="1380"/>
                    </a:lnTo>
                    <a:lnTo>
                      <a:pt x="1208" y="1380"/>
                    </a:lnTo>
                    <a:lnTo>
                      <a:pt x="1238" y="1380"/>
                    </a:lnTo>
                    <a:lnTo>
                      <a:pt x="1273" y="1380"/>
                    </a:lnTo>
                    <a:lnTo>
                      <a:pt x="1313" y="1380"/>
                    </a:lnTo>
                    <a:lnTo>
                      <a:pt x="1356" y="1380"/>
                    </a:lnTo>
                    <a:lnTo>
                      <a:pt x="1401" y="1380"/>
                    </a:lnTo>
                    <a:lnTo>
                      <a:pt x="1448" y="1380"/>
                    </a:lnTo>
                    <a:lnTo>
                      <a:pt x="1496" y="1380"/>
                    </a:lnTo>
                    <a:lnTo>
                      <a:pt x="1545" y="1380"/>
                    </a:lnTo>
                    <a:lnTo>
                      <a:pt x="1592" y="1380"/>
                    </a:lnTo>
                    <a:lnTo>
                      <a:pt x="1640" y="1380"/>
                    </a:lnTo>
                    <a:lnTo>
                      <a:pt x="1685" y="1380"/>
                    </a:lnTo>
                    <a:lnTo>
                      <a:pt x="1728" y="1380"/>
                    </a:lnTo>
                    <a:lnTo>
                      <a:pt x="1767" y="1380"/>
                    </a:lnTo>
                    <a:lnTo>
                      <a:pt x="1803" y="1380"/>
                    </a:lnTo>
                    <a:lnTo>
                      <a:pt x="1833" y="1380"/>
                    </a:lnTo>
                    <a:lnTo>
                      <a:pt x="1858" y="1380"/>
                    </a:lnTo>
                    <a:lnTo>
                      <a:pt x="1877" y="1380"/>
                    </a:lnTo>
                    <a:lnTo>
                      <a:pt x="1889" y="1380"/>
                    </a:lnTo>
                    <a:lnTo>
                      <a:pt x="1893" y="1380"/>
                    </a:lnTo>
                    <a:lnTo>
                      <a:pt x="1935" y="1378"/>
                    </a:lnTo>
                    <a:lnTo>
                      <a:pt x="1976" y="1370"/>
                    </a:lnTo>
                    <a:lnTo>
                      <a:pt x="2014" y="1357"/>
                    </a:lnTo>
                    <a:lnTo>
                      <a:pt x="2050" y="1340"/>
                    </a:lnTo>
                    <a:lnTo>
                      <a:pt x="2084" y="1320"/>
                    </a:lnTo>
                    <a:lnTo>
                      <a:pt x="2115" y="1295"/>
                    </a:lnTo>
                    <a:lnTo>
                      <a:pt x="2141" y="1267"/>
                    </a:lnTo>
                    <a:lnTo>
                      <a:pt x="2164" y="1235"/>
                    </a:lnTo>
                    <a:lnTo>
                      <a:pt x="2183" y="1201"/>
                    </a:lnTo>
                    <a:lnTo>
                      <a:pt x="2196" y="1162"/>
                    </a:lnTo>
                    <a:lnTo>
                      <a:pt x="2205" y="1123"/>
                    </a:lnTo>
                    <a:lnTo>
                      <a:pt x="2209" y="1081"/>
                    </a:lnTo>
                    <a:lnTo>
                      <a:pt x="2206" y="1037"/>
                    </a:lnTo>
                    <a:lnTo>
                      <a:pt x="2199" y="995"/>
                    </a:lnTo>
                    <a:lnTo>
                      <a:pt x="2186" y="955"/>
                    </a:lnTo>
                    <a:lnTo>
                      <a:pt x="2168" y="917"/>
                    </a:lnTo>
                    <a:lnTo>
                      <a:pt x="2147" y="881"/>
                    </a:lnTo>
                    <a:lnTo>
                      <a:pt x="2119" y="849"/>
                    </a:lnTo>
                    <a:lnTo>
                      <a:pt x="2090" y="820"/>
                    </a:lnTo>
                    <a:lnTo>
                      <a:pt x="2057" y="796"/>
                    </a:lnTo>
                    <a:lnTo>
                      <a:pt x="2021" y="775"/>
                    </a:lnTo>
                    <a:lnTo>
                      <a:pt x="1981" y="759"/>
                    </a:lnTo>
                    <a:lnTo>
                      <a:pt x="1941" y="750"/>
                    </a:lnTo>
                    <a:lnTo>
                      <a:pt x="1898" y="746"/>
                    </a:lnTo>
                    <a:close/>
                    <a:moveTo>
                      <a:pt x="1953" y="0"/>
                    </a:moveTo>
                    <a:lnTo>
                      <a:pt x="1954" y="0"/>
                    </a:lnTo>
                    <a:lnTo>
                      <a:pt x="1962" y="0"/>
                    </a:lnTo>
                    <a:lnTo>
                      <a:pt x="2046" y="5"/>
                    </a:lnTo>
                    <a:lnTo>
                      <a:pt x="2127" y="16"/>
                    </a:lnTo>
                    <a:lnTo>
                      <a:pt x="2205" y="32"/>
                    </a:lnTo>
                    <a:lnTo>
                      <a:pt x="2281" y="54"/>
                    </a:lnTo>
                    <a:lnTo>
                      <a:pt x="2354" y="80"/>
                    </a:lnTo>
                    <a:lnTo>
                      <a:pt x="2422" y="111"/>
                    </a:lnTo>
                    <a:lnTo>
                      <a:pt x="2488" y="147"/>
                    </a:lnTo>
                    <a:lnTo>
                      <a:pt x="2549" y="187"/>
                    </a:lnTo>
                    <a:lnTo>
                      <a:pt x="2608" y="232"/>
                    </a:lnTo>
                    <a:lnTo>
                      <a:pt x="2662" y="281"/>
                    </a:lnTo>
                    <a:lnTo>
                      <a:pt x="2712" y="333"/>
                    </a:lnTo>
                    <a:lnTo>
                      <a:pt x="2757" y="390"/>
                    </a:lnTo>
                    <a:lnTo>
                      <a:pt x="2798" y="450"/>
                    </a:lnTo>
                    <a:lnTo>
                      <a:pt x="2834" y="513"/>
                    </a:lnTo>
                    <a:lnTo>
                      <a:pt x="2865" y="581"/>
                    </a:lnTo>
                    <a:lnTo>
                      <a:pt x="2891" y="652"/>
                    </a:lnTo>
                    <a:lnTo>
                      <a:pt x="2911" y="724"/>
                    </a:lnTo>
                    <a:lnTo>
                      <a:pt x="2927" y="800"/>
                    </a:lnTo>
                    <a:lnTo>
                      <a:pt x="2936" y="880"/>
                    </a:lnTo>
                    <a:lnTo>
                      <a:pt x="2939" y="961"/>
                    </a:lnTo>
                    <a:lnTo>
                      <a:pt x="2945" y="1042"/>
                    </a:lnTo>
                    <a:lnTo>
                      <a:pt x="2947" y="1121"/>
                    </a:lnTo>
                    <a:lnTo>
                      <a:pt x="2944" y="1199"/>
                    </a:lnTo>
                    <a:lnTo>
                      <a:pt x="2938" y="1273"/>
                    </a:lnTo>
                    <a:lnTo>
                      <a:pt x="2928" y="1346"/>
                    </a:lnTo>
                    <a:lnTo>
                      <a:pt x="2913" y="1416"/>
                    </a:lnTo>
                    <a:lnTo>
                      <a:pt x="2959" y="1419"/>
                    </a:lnTo>
                    <a:lnTo>
                      <a:pt x="3004" y="1421"/>
                    </a:lnTo>
                    <a:lnTo>
                      <a:pt x="3050" y="1427"/>
                    </a:lnTo>
                    <a:lnTo>
                      <a:pt x="3098" y="1433"/>
                    </a:lnTo>
                    <a:lnTo>
                      <a:pt x="3145" y="1442"/>
                    </a:lnTo>
                    <a:lnTo>
                      <a:pt x="3193" y="1455"/>
                    </a:lnTo>
                    <a:lnTo>
                      <a:pt x="3239" y="1471"/>
                    </a:lnTo>
                    <a:lnTo>
                      <a:pt x="3285" y="1490"/>
                    </a:lnTo>
                    <a:lnTo>
                      <a:pt x="3331" y="1513"/>
                    </a:lnTo>
                    <a:lnTo>
                      <a:pt x="3374" y="1541"/>
                    </a:lnTo>
                    <a:lnTo>
                      <a:pt x="3414" y="1573"/>
                    </a:lnTo>
                    <a:lnTo>
                      <a:pt x="3454" y="1610"/>
                    </a:lnTo>
                    <a:lnTo>
                      <a:pt x="3490" y="1652"/>
                    </a:lnTo>
                    <a:lnTo>
                      <a:pt x="3524" y="1701"/>
                    </a:lnTo>
                    <a:lnTo>
                      <a:pt x="3551" y="1750"/>
                    </a:lnTo>
                    <a:lnTo>
                      <a:pt x="3574" y="1801"/>
                    </a:lnTo>
                    <a:lnTo>
                      <a:pt x="3591" y="1854"/>
                    </a:lnTo>
                    <a:lnTo>
                      <a:pt x="3603" y="1910"/>
                    </a:lnTo>
                    <a:lnTo>
                      <a:pt x="3613" y="1968"/>
                    </a:lnTo>
                    <a:lnTo>
                      <a:pt x="3619" y="2028"/>
                    </a:lnTo>
                    <a:lnTo>
                      <a:pt x="3624" y="2090"/>
                    </a:lnTo>
                    <a:lnTo>
                      <a:pt x="3626" y="2156"/>
                    </a:lnTo>
                    <a:lnTo>
                      <a:pt x="3627" y="2225"/>
                    </a:lnTo>
                    <a:lnTo>
                      <a:pt x="3627" y="2299"/>
                    </a:lnTo>
                    <a:lnTo>
                      <a:pt x="3627" y="2318"/>
                    </a:lnTo>
                    <a:lnTo>
                      <a:pt x="3627" y="2341"/>
                    </a:lnTo>
                    <a:lnTo>
                      <a:pt x="3627" y="2366"/>
                    </a:lnTo>
                    <a:lnTo>
                      <a:pt x="3628" y="2393"/>
                    </a:lnTo>
                    <a:lnTo>
                      <a:pt x="3628" y="2419"/>
                    </a:lnTo>
                    <a:lnTo>
                      <a:pt x="3628" y="2443"/>
                    </a:lnTo>
                    <a:lnTo>
                      <a:pt x="3628" y="2465"/>
                    </a:lnTo>
                    <a:lnTo>
                      <a:pt x="3628" y="2482"/>
                    </a:lnTo>
                    <a:lnTo>
                      <a:pt x="3629" y="2493"/>
                    </a:lnTo>
                    <a:lnTo>
                      <a:pt x="3629" y="2498"/>
                    </a:lnTo>
                    <a:lnTo>
                      <a:pt x="3625" y="2593"/>
                    </a:lnTo>
                    <a:lnTo>
                      <a:pt x="3617" y="2685"/>
                    </a:lnTo>
                    <a:lnTo>
                      <a:pt x="3602" y="2774"/>
                    </a:lnTo>
                    <a:lnTo>
                      <a:pt x="3583" y="2861"/>
                    </a:lnTo>
                    <a:lnTo>
                      <a:pt x="3559" y="2942"/>
                    </a:lnTo>
                    <a:lnTo>
                      <a:pt x="3531" y="3022"/>
                    </a:lnTo>
                    <a:lnTo>
                      <a:pt x="3497" y="3098"/>
                    </a:lnTo>
                    <a:lnTo>
                      <a:pt x="3458" y="3169"/>
                    </a:lnTo>
                    <a:lnTo>
                      <a:pt x="3414" y="3236"/>
                    </a:lnTo>
                    <a:lnTo>
                      <a:pt x="3366" y="3300"/>
                    </a:lnTo>
                    <a:lnTo>
                      <a:pt x="3314" y="3359"/>
                    </a:lnTo>
                    <a:lnTo>
                      <a:pt x="3256" y="3414"/>
                    </a:lnTo>
                    <a:lnTo>
                      <a:pt x="3195" y="3464"/>
                    </a:lnTo>
                    <a:lnTo>
                      <a:pt x="3129" y="3508"/>
                    </a:lnTo>
                    <a:lnTo>
                      <a:pt x="3060" y="3548"/>
                    </a:lnTo>
                    <a:lnTo>
                      <a:pt x="2988" y="3583"/>
                    </a:lnTo>
                    <a:lnTo>
                      <a:pt x="2911" y="3613"/>
                    </a:lnTo>
                    <a:lnTo>
                      <a:pt x="2832" y="3638"/>
                    </a:lnTo>
                    <a:lnTo>
                      <a:pt x="2749" y="3657"/>
                    </a:lnTo>
                    <a:lnTo>
                      <a:pt x="2665" y="3672"/>
                    </a:lnTo>
                    <a:lnTo>
                      <a:pt x="2576" y="3680"/>
                    </a:lnTo>
                    <a:lnTo>
                      <a:pt x="2485" y="3684"/>
                    </a:lnTo>
                    <a:lnTo>
                      <a:pt x="1159" y="3684"/>
                    </a:lnTo>
                    <a:lnTo>
                      <a:pt x="1134" y="3684"/>
                    </a:lnTo>
                    <a:lnTo>
                      <a:pt x="1042" y="3682"/>
                    </a:lnTo>
                    <a:lnTo>
                      <a:pt x="951" y="3675"/>
                    </a:lnTo>
                    <a:lnTo>
                      <a:pt x="865" y="3664"/>
                    </a:lnTo>
                    <a:lnTo>
                      <a:pt x="784" y="3648"/>
                    </a:lnTo>
                    <a:lnTo>
                      <a:pt x="705" y="3629"/>
                    </a:lnTo>
                    <a:lnTo>
                      <a:pt x="630" y="3604"/>
                    </a:lnTo>
                    <a:lnTo>
                      <a:pt x="560" y="3574"/>
                    </a:lnTo>
                    <a:lnTo>
                      <a:pt x="492" y="3541"/>
                    </a:lnTo>
                    <a:lnTo>
                      <a:pt x="429" y="3504"/>
                    </a:lnTo>
                    <a:lnTo>
                      <a:pt x="370" y="3462"/>
                    </a:lnTo>
                    <a:lnTo>
                      <a:pt x="314" y="3415"/>
                    </a:lnTo>
                    <a:lnTo>
                      <a:pt x="262" y="3364"/>
                    </a:lnTo>
                    <a:lnTo>
                      <a:pt x="216" y="3310"/>
                    </a:lnTo>
                    <a:lnTo>
                      <a:pt x="174" y="3252"/>
                    </a:lnTo>
                    <a:lnTo>
                      <a:pt x="138" y="3191"/>
                    </a:lnTo>
                    <a:lnTo>
                      <a:pt x="106" y="3126"/>
                    </a:lnTo>
                    <a:lnTo>
                      <a:pt x="79" y="3058"/>
                    </a:lnTo>
                    <a:lnTo>
                      <a:pt x="57" y="2985"/>
                    </a:lnTo>
                    <a:lnTo>
                      <a:pt x="38" y="2909"/>
                    </a:lnTo>
                    <a:lnTo>
                      <a:pt x="24" y="2830"/>
                    </a:lnTo>
                    <a:lnTo>
                      <a:pt x="14" y="2746"/>
                    </a:lnTo>
                    <a:lnTo>
                      <a:pt x="6" y="2658"/>
                    </a:lnTo>
                    <a:lnTo>
                      <a:pt x="1" y="2565"/>
                    </a:lnTo>
                    <a:lnTo>
                      <a:pt x="0" y="2467"/>
                    </a:lnTo>
                    <a:lnTo>
                      <a:pt x="0" y="2426"/>
                    </a:lnTo>
                    <a:lnTo>
                      <a:pt x="0" y="2386"/>
                    </a:lnTo>
                    <a:lnTo>
                      <a:pt x="0" y="985"/>
                    </a:lnTo>
                    <a:lnTo>
                      <a:pt x="6" y="913"/>
                    </a:lnTo>
                    <a:lnTo>
                      <a:pt x="16" y="845"/>
                    </a:lnTo>
                    <a:lnTo>
                      <a:pt x="28" y="780"/>
                    </a:lnTo>
                    <a:lnTo>
                      <a:pt x="44" y="720"/>
                    </a:lnTo>
                    <a:lnTo>
                      <a:pt x="63" y="662"/>
                    </a:lnTo>
                    <a:lnTo>
                      <a:pt x="84" y="609"/>
                    </a:lnTo>
                    <a:lnTo>
                      <a:pt x="106" y="559"/>
                    </a:lnTo>
                    <a:lnTo>
                      <a:pt x="131" y="512"/>
                    </a:lnTo>
                    <a:lnTo>
                      <a:pt x="156" y="469"/>
                    </a:lnTo>
                    <a:lnTo>
                      <a:pt x="183" y="429"/>
                    </a:lnTo>
                    <a:lnTo>
                      <a:pt x="209" y="393"/>
                    </a:lnTo>
                    <a:lnTo>
                      <a:pt x="236" y="359"/>
                    </a:lnTo>
                    <a:lnTo>
                      <a:pt x="262" y="328"/>
                    </a:lnTo>
                    <a:lnTo>
                      <a:pt x="288" y="300"/>
                    </a:lnTo>
                    <a:lnTo>
                      <a:pt x="342" y="249"/>
                    </a:lnTo>
                    <a:lnTo>
                      <a:pt x="398" y="201"/>
                    </a:lnTo>
                    <a:lnTo>
                      <a:pt x="459" y="159"/>
                    </a:lnTo>
                    <a:lnTo>
                      <a:pt x="524" y="122"/>
                    </a:lnTo>
                    <a:lnTo>
                      <a:pt x="593" y="90"/>
                    </a:lnTo>
                    <a:lnTo>
                      <a:pt x="664" y="63"/>
                    </a:lnTo>
                    <a:lnTo>
                      <a:pt x="740" y="40"/>
                    </a:lnTo>
                    <a:lnTo>
                      <a:pt x="820" y="23"/>
                    </a:lnTo>
                    <a:lnTo>
                      <a:pt x="902" y="11"/>
                    </a:lnTo>
                    <a:lnTo>
                      <a:pt x="988" y="3"/>
                    </a:lnTo>
                    <a:lnTo>
                      <a:pt x="1079" y="0"/>
                    </a:lnTo>
                    <a:lnTo>
                      <a:pt x="1088" y="0"/>
                    </a:lnTo>
                    <a:lnTo>
                      <a:pt x="1953" y="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94" name="Subtitle 2">
            <a:hlinkClick r:id="rId3"/>
          </p:cNvPr>
          <p:cNvSpPr txBox="1">
            <a:spLocks/>
          </p:cNvSpPr>
          <p:nvPr userDrawn="1"/>
        </p:nvSpPr>
        <p:spPr>
          <a:xfrm>
            <a:off x="9370955" y="6165432"/>
            <a:ext cx="2959632" cy="422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D8"/>
              </a:buClr>
              <a:buFont typeface="Arial"/>
              <a:buNone/>
              <a:defRPr sz="90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www.latentview.com</a:t>
            </a:r>
          </a:p>
        </p:txBody>
      </p:sp>
    </p:spTree>
    <p:extLst>
      <p:ext uri="{BB962C8B-B14F-4D97-AF65-F5344CB8AC3E}">
        <p14:creationId xmlns:p14="http://schemas.microsoft.com/office/powerpoint/2010/main" val="2009685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775" userDrawn="1">
          <p15:clr>
            <a:srgbClr val="FBAE40"/>
          </p15:clr>
        </p15:guide>
        <p15:guide id="3" orient="horz" pos="2694" userDrawn="1">
          <p15:clr>
            <a:srgbClr val="FBAE40"/>
          </p15:clr>
        </p15:guide>
        <p15:guide id="4" orient="horz" pos="-2" userDrawn="1">
          <p15:clr>
            <a:srgbClr val="FBAE40"/>
          </p15:clr>
        </p15:guide>
        <p15:guide id="5" pos="767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1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 userDrawn="1"/>
        </p:nvSpPr>
        <p:spPr>
          <a:xfrm>
            <a:off x="1" y="-13853"/>
            <a:ext cx="6215311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7" name="Pentagon 66"/>
          <p:cNvSpPr/>
          <p:nvPr userDrawn="1"/>
        </p:nvSpPr>
        <p:spPr>
          <a:xfrm>
            <a:off x="6212316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2" name="Pentagon 71"/>
          <p:cNvSpPr/>
          <p:nvPr userDrawn="1"/>
        </p:nvSpPr>
        <p:spPr>
          <a:xfrm>
            <a:off x="6212315" y="1954531"/>
            <a:ext cx="1169399" cy="632502"/>
          </a:xfrm>
          <a:prstGeom prst="homePlat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7" name="Pentagon 76"/>
          <p:cNvSpPr/>
          <p:nvPr userDrawn="1"/>
        </p:nvSpPr>
        <p:spPr>
          <a:xfrm>
            <a:off x="6212315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1" name="Pentagon 80"/>
          <p:cNvSpPr/>
          <p:nvPr userDrawn="1"/>
        </p:nvSpPr>
        <p:spPr>
          <a:xfrm>
            <a:off x="6212315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7" y="2964875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3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9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9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9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9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5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5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5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97DD5-8847-43DE-B3AE-BE5A64A94902}"/>
              </a:ext>
            </a:extLst>
          </p:cNvPr>
          <p:cNvSpPr/>
          <p:nvPr userDrawn="1"/>
        </p:nvSpPr>
        <p:spPr>
          <a:xfrm flipH="1">
            <a:off x="11037891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2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82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C82F69-6481-4FDB-B80F-F69D48C67F0C}"/>
              </a:ext>
            </a:extLst>
          </p:cNvPr>
          <p:cNvSpPr/>
          <p:nvPr userDrawn="1"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7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7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11362-B18C-424D-A9DF-C8A495F0FC03}"/>
              </a:ext>
            </a:extLst>
          </p:cNvPr>
          <p:cNvSpPr/>
          <p:nvPr userDrawn="1"/>
        </p:nvSpPr>
        <p:spPr>
          <a:xfrm flipH="1">
            <a:off x="11037891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1" y="6527800"/>
            <a:ext cx="228600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A6739A3-A001-4132-AECF-E1735C6210C2}" type="slidenum">
              <a:rPr lang="en-US" kern="1200" smtClean="0">
                <a:solidFill>
                  <a:prstClr val="black"/>
                </a:solidFill>
                <a:ea typeface="+mn-ea"/>
              </a:rPr>
              <a:pPr/>
              <a:t>‹#›</a:t>
            </a:fld>
            <a:endParaRPr lang="en-US" kern="1200" dirty="0">
              <a:solidFill>
                <a:prstClr val="black"/>
              </a:solidFill>
              <a:ea typeface="+mn-ea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828" y="5974730"/>
            <a:ext cx="1065545" cy="75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20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7536" userDrawn="1">
          <p15:clr>
            <a:srgbClr val="F26B43"/>
          </p15:clr>
        </p15:guide>
        <p15:guide id="3" pos="1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C82F69-6481-4FDB-B80F-F69D48C67F0C}"/>
              </a:ext>
            </a:extLst>
          </p:cNvPr>
          <p:cNvSpPr/>
          <p:nvPr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7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7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11362-B18C-424D-A9DF-C8A495F0FC03}"/>
              </a:ext>
            </a:extLst>
          </p:cNvPr>
          <p:cNvSpPr/>
          <p:nvPr/>
        </p:nvSpPr>
        <p:spPr>
          <a:xfrm flipH="1">
            <a:off x="11037891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1" y="6527800"/>
            <a:ext cx="228600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A6739A3-A001-4132-AECF-E1735C6210C2}" type="slidenum">
              <a:rPr lang="en-US" kern="1200" smtClean="0">
                <a:solidFill>
                  <a:prstClr val="black"/>
                </a:solidFill>
                <a:ea typeface="+mn-ea"/>
              </a:rPr>
              <a:pPr/>
              <a:t>‹#›</a:t>
            </a:fld>
            <a:endParaRPr lang="en-US" kern="1200" dirty="0">
              <a:solidFill>
                <a:prstClr val="black"/>
              </a:solidFill>
              <a:ea typeface="+mn-ea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2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59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2" r:id="rId16"/>
    <p:sldLayoutId id="2147483693" r:id="rId17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7536" userDrawn="1">
          <p15:clr>
            <a:srgbClr val="F26B43"/>
          </p15:clr>
        </p15:guide>
        <p15:guide id="3" pos="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1210" y="747416"/>
            <a:ext cx="8953722" cy="1145350"/>
          </a:xfrm>
        </p:spPr>
        <p:txBody>
          <a:bodyPr/>
          <a:lstStyle/>
          <a:p>
            <a:r>
              <a:rPr lang="en-US" dirty="0"/>
              <a:t>LatentView Analytics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733391" y="4044236"/>
            <a:ext cx="2637248" cy="426958"/>
          </a:xfrm>
        </p:spPr>
        <p:txBody>
          <a:bodyPr/>
          <a:lstStyle/>
          <a:p>
            <a:r>
              <a:rPr lang="en-US" dirty="0"/>
              <a:t>Jan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51B241-B60B-4316-8A4C-A36CD4D72720}"/>
              </a:ext>
            </a:extLst>
          </p:cNvPr>
          <p:cNvSpPr txBox="1"/>
          <p:nvPr/>
        </p:nvSpPr>
        <p:spPr>
          <a:xfrm>
            <a:off x="601208" y="1646215"/>
            <a:ext cx="10596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Campaign Management</a:t>
            </a:r>
          </a:p>
        </p:txBody>
      </p:sp>
    </p:spTree>
    <p:extLst>
      <p:ext uri="{BB962C8B-B14F-4D97-AF65-F5344CB8AC3E}">
        <p14:creationId xmlns:p14="http://schemas.microsoft.com/office/powerpoint/2010/main" val="48123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5" y="-3067"/>
            <a:ext cx="10940304" cy="408349"/>
          </a:xfrm>
        </p:spPr>
        <p:txBody>
          <a:bodyPr/>
          <a:lstStyle/>
          <a:p>
            <a:r>
              <a:rPr lang="en-US" dirty="0"/>
              <a:t>Pre-Campaign - Campaign Manager View - 3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40F9D7A-C812-4471-B298-49FBA26296BF}"/>
              </a:ext>
            </a:extLst>
          </p:cNvPr>
          <p:cNvGrpSpPr/>
          <p:nvPr/>
        </p:nvGrpSpPr>
        <p:grpSpPr>
          <a:xfrm>
            <a:off x="268013" y="709133"/>
            <a:ext cx="1606329" cy="312844"/>
            <a:chOff x="3175798" y="1368163"/>
            <a:chExt cx="1943658" cy="31284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7200B6E-C206-48F1-9BD9-18D0A6F6502A}"/>
                </a:ext>
              </a:extLst>
            </p:cNvPr>
            <p:cNvSpPr/>
            <p:nvPr/>
          </p:nvSpPr>
          <p:spPr>
            <a:xfrm>
              <a:off x="3851219" y="1368163"/>
              <a:ext cx="1268237" cy="31284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50" b="1" dirty="0"/>
                <a:t>All</a:t>
              </a:r>
              <a:endParaRPr lang="en-IN" sz="105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D94ED53-79AC-471A-9328-1685634746C3}"/>
                </a:ext>
              </a:extLst>
            </p:cNvPr>
            <p:cNvSpPr txBox="1"/>
            <p:nvPr/>
          </p:nvSpPr>
          <p:spPr>
            <a:xfrm>
              <a:off x="3175798" y="1400314"/>
              <a:ext cx="6113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Fund</a:t>
              </a:r>
              <a:endParaRPr lang="en-IN" sz="1200" b="1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C568881-FC0C-426A-B8CA-15C7BAC5B7A9}"/>
              </a:ext>
            </a:extLst>
          </p:cNvPr>
          <p:cNvGrpSpPr/>
          <p:nvPr/>
        </p:nvGrpSpPr>
        <p:grpSpPr>
          <a:xfrm>
            <a:off x="2398918" y="743415"/>
            <a:ext cx="1770349" cy="306788"/>
            <a:chOff x="643613" y="753615"/>
            <a:chExt cx="2356335" cy="30678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D5992BB-288C-43EB-A379-E1828045C8DA}"/>
                </a:ext>
              </a:extLst>
            </p:cNvPr>
            <p:cNvGrpSpPr/>
            <p:nvPr/>
          </p:nvGrpSpPr>
          <p:grpSpPr>
            <a:xfrm>
              <a:off x="643613" y="753615"/>
              <a:ext cx="2356335" cy="306788"/>
              <a:chOff x="2949417" y="1368162"/>
              <a:chExt cx="2356335" cy="306788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A0B1EAB-01E9-4018-B20A-E897C2FF72CF}"/>
                  </a:ext>
                </a:extLst>
              </p:cNvPr>
              <p:cNvSpPr/>
              <p:nvPr/>
            </p:nvSpPr>
            <p:spPr>
              <a:xfrm>
                <a:off x="3851219" y="1368162"/>
                <a:ext cx="1454533" cy="30235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050" dirty="0"/>
                  <a:t>10-01-2020</a:t>
                </a:r>
                <a:endParaRPr lang="en-IN" sz="105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C1ECD2C-E90B-46FB-AF79-0D2A931FCAFE}"/>
                  </a:ext>
                </a:extLst>
              </p:cNvPr>
              <p:cNvSpPr txBox="1"/>
              <p:nvPr/>
            </p:nvSpPr>
            <p:spPr>
              <a:xfrm>
                <a:off x="2949417" y="1397951"/>
                <a:ext cx="6871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From</a:t>
                </a:r>
                <a:endParaRPr lang="en-IN" sz="1200" b="1" dirty="0"/>
              </a:p>
            </p:txBody>
          </p:sp>
        </p:grpSp>
        <p:sp>
          <p:nvSpPr>
            <p:cNvPr id="53" name="Half Frame 52">
              <a:extLst>
                <a:ext uri="{FF2B5EF4-FFF2-40B4-BE49-F238E27FC236}">
                  <a16:creationId xmlns:a16="http://schemas.microsoft.com/office/drawing/2014/main" id="{C03B5F40-1622-4A8F-B51D-5614F4562B86}"/>
                </a:ext>
              </a:extLst>
            </p:cNvPr>
            <p:cNvSpPr/>
            <p:nvPr/>
          </p:nvSpPr>
          <p:spPr>
            <a:xfrm rot="18867398" flipV="1">
              <a:off x="2734878" y="838355"/>
              <a:ext cx="126720" cy="122409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CB89CFF-3974-4BAA-BF88-81B0D4B80FFD}"/>
              </a:ext>
            </a:extLst>
          </p:cNvPr>
          <p:cNvGrpSpPr/>
          <p:nvPr/>
        </p:nvGrpSpPr>
        <p:grpSpPr>
          <a:xfrm>
            <a:off x="4257169" y="743415"/>
            <a:ext cx="1687833" cy="314009"/>
            <a:chOff x="3431623" y="1368162"/>
            <a:chExt cx="1687833" cy="31400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BBCBBE7-F937-4F6A-8819-87E6CAC1218F}"/>
                </a:ext>
              </a:extLst>
            </p:cNvPr>
            <p:cNvSpPr/>
            <p:nvPr/>
          </p:nvSpPr>
          <p:spPr>
            <a:xfrm>
              <a:off x="3851219" y="1368162"/>
              <a:ext cx="1268237" cy="31400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50" dirty="0"/>
                <a:t>01-02-2020</a:t>
              </a:r>
              <a:endParaRPr lang="en-IN" sz="105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14CB362-0409-478F-B900-26C80470E8A9}"/>
                </a:ext>
              </a:extLst>
            </p:cNvPr>
            <p:cNvSpPr txBox="1"/>
            <p:nvPr/>
          </p:nvSpPr>
          <p:spPr>
            <a:xfrm>
              <a:off x="3431623" y="1384621"/>
              <a:ext cx="3316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To</a:t>
              </a:r>
              <a:endParaRPr lang="en-IN" sz="1200" b="1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25E077E-9DE9-4207-9F33-918666D9DBE9}"/>
              </a:ext>
            </a:extLst>
          </p:cNvPr>
          <p:cNvSpPr/>
          <p:nvPr/>
        </p:nvSpPr>
        <p:spPr>
          <a:xfrm>
            <a:off x="219868" y="548228"/>
            <a:ext cx="11704119" cy="57271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7451B6D-D12C-4FAD-9293-E4A7CC48C795}"/>
              </a:ext>
            </a:extLst>
          </p:cNvPr>
          <p:cNvSpPr txBox="1"/>
          <p:nvPr/>
        </p:nvSpPr>
        <p:spPr>
          <a:xfrm>
            <a:off x="2983834" y="510729"/>
            <a:ext cx="2137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Period the Campaign Expected</a:t>
            </a:r>
            <a:endParaRPr lang="en-IN" sz="1200" b="1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AB6CD1B-4C2F-4310-BF6E-42D3A0C5B483}"/>
              </a:ext>
            </a:extLst>
          </p:cNvPr>
          <p:cNvGrpSpPr/>
          <p:nvPr/>
        </p:nvGrpSpPr>
        <p:grpSpPr>
          <a:xfrm>
            <a:off x="6227554" y="750727"/>
            <a:ext cx="1819909" cy="280204"/>
            <a:chOff x="643115" y="750412"/>
            <a:chExt cx="2422300" cy="280204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91ABFC0-AAEB-43FC-A13D-9E94DEB9B59B}"/>
                </a:ext>
              </a:extLst>
            </p:cNvPr>
            <p:cNvGrpSpPr/>
            <p:nvPr/>
          </p:nvGrpSpPr>
          <p:grpSpPr>
            <a:xfrm>
              <a:off x="643115" y="750412"/>
              <a:ext cx="2422300" cy="280204"/>
              <a:chOff x="2948919" y="1364959"/>
              <a:chExt cx="2422300" cy="280204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DD15F2A0-3538-4526-9C29-8BDD948CF0F2}"/>
                  </a:ext>
                </a:extLst>
              </p:cNvPr>
              <p:cNvSpPr/>
              <p:nvPr/>
            </p:nvSpPr>
            <p:spPr>
              <a:xfrm>
                <a:off x="3851219" y="1368163"/>
                <a:ext cx="1520000" cy="277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050" dirty="0"/>
                  <a:t>20-01-2020</a:t>
                </a:r>
                <a:endParaRPr lang="en-IN" sz="1050" dirty="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0B7AADE-E692-462C-A91A-C9229BEF0B1B}"/>
                  </a:ext>
                </a:extLst>
              </p:cNvPr>
              <p:cNvSpPr txBox="1"/>
              <p:nvPr/>
            </p:nvSpPr>
            <p:spPr>
              <a:xfrm>
                <a:off x="2948919" y="1364959"/>
                <a:ext cx="6871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From</a:t>
                </a:r>
                <a:endParaRPr lang="en-IN" sz="1200" b="1" dirty="0"/>
              </a:p>
            </p:txBody>
          </p:sp>
        </p:grpSp>
        <p:sp>
          <p:nvSpPr>
            <p:cNvPr id="95" name="Half Frame 94">
              <a:extLst>
                <a:ext uri="{FF2B5EF4-FFF2-40B4-BE49-F238E27FC236}">
                  <a16:creationId xmlns:a16="http://schemas.microsoft.com/office/drawing/2014/main" id="{4144E54B-634E-4755-82EF-DEE0975C0C1C}"/>
                </a:ext>
              </a:extLst>
            </p:cNvPr>
            <p:cNvSpPr/>
            <p:nvPr/>
          </p:nvSpPr>
          <p:spPr>
            <a:xfrm rot="18867398" flipV="1">
              <a:off x="2758499" y="815495"/>
              <a:ext cx="126720" cy="122409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7894701-F979-4766-AD57-172112216B20}"/>
              </a:ext>
            </a:extLst>
          </p:cNvPr>
          <p:cNvGrpSpPr/>
          <p:nvPr/>
        </p:nvGrpSpPr>
        <p:grpSpPr>
          <a:xfrm>
            <a:off x="8261791" y="738157"/>
            <a:ext cx="1676885" cy="314009"/>
            <a:chOff x="3442571" y="1368162"/>
            <a:chExt cx="1676885" cy="314009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4915298-5820-4438-A243-4971E61372FA}"/>
                </a:ext>
              </a:extLst>
            </p:cNvPr>
            <p:cNvSpPr/>
            <p:nvPr/>
          </p:nvSpPr>
          <p:spPr>
            <a:xfrm>
              <a:off x="3851219" y="1368162"/>
              <a:ext cx="1268237" cy="31400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50" dirty="0"/>
                <a:t>01-04-2020</a:t>
              </a:r>
              <a:endParaRPr lang="en-IN" sz="105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5D7867A-5DE6-4663-8033-AA75DEA6D96B}"/>
                </a:ext>
              </a:extLst>
            </p:cNvPr>
            <p:cNvSpPr txBox="1"/>
            <p:nvPr/>
          </p:nvSpPr>
          <p:spPr>
            <a:xfrm>
              <a:off x="3442571" y="1403209"/>
              <a:ext cx="3316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To</a:t>
              </a:r>
              <a:endParaRPr lang="en-IN" sz="1200" b="1" dirty="0"/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FF89515D-4295-403B-B62C-3C318508DAA9}"/>
              </a:ext>
            </a:extLst>
          </p:cNvPr>
          <p:cNvSpPr txBox="1"/>
          <p:nvPr/>
        </p:nvSpPr>
        <p:spPr>
          <a:xfrm>
            <a:off x="6812844" y="510399"/>
            <a:ext cx="2205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Campaign Measurement Period</a:t>
            </a:r>
            <a:endParaRPr lang="en-IN" sz="1200" b="1" dirty="0"/>
          </a:p>
        </p:txBody>
      </p:sp>
      <p:sp>
        <p:nvSpPr>
          <p:cNvPr id="240" name="Half Frame 239">
            <a:extLst>
              <a:ext uri="{FF2B5EF4-FFF2-40B4-BE49-F238E27FC236}">
                <a16:creationId xmlns:a16="http://schemas.microsoft.com/office/drawing/2014/main" id="{3D6D07CD-9742-47DC-B15E-830C4E7B92DB}"/>
              </a:ext>
            </a:extLst>
          </p:cNvPr>
          <p:cNvSpPr/>
          <p:nvPr/>
        </p:nvSpPr>
        <p:spPr>
          <a:xfrm rot="18867398" flipV="1">
            <a:off x="5698312" y="836735"/>
            <a:ext cx="126720" cy="91968"/>
          </a:xfrm>
          <a:prstGeom prst="halfFram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300186-CED3-4A6F-A318-8CCF28017B15}"/>
              </a:ext>
            </a:extLst>
          </p:cNvPr>
          <p:cNvSpPr/>
          <p:nvPr/>
        </p:nvSpPr>
        <p:spPr>
          <a:xfrm>
            <a:off x="112732" y="1260228"/>
            <a:ext cx="12079268" cy="23085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1" name="Half Frame 240">
            <a:extLst>
              <a:ext uri="{FF2B5EF4-FFF2-40B4-BE49-F238E27FC236}">
                <a16:creationId xmlns:a16="http://schemas.microsoft.com/office/drawing/2014/main" id="{5E7AF395-69B5-4993-A82D-EA265AB259A3}"/>
              </a:ext>
            </a:extLst>
          </p:cNvPr>
          <p:cNvSpPr/>
          <p:nvPr/>
        </p:nvSpPr>
        <p:spPr>
          <a:xfrm rot="18867398" flipV="1">
            <a:off x="9652523" y="850079"/>
            <a:ext cx="126720" cy="91968"/>
          </a:xfrm>
          <a:prstGeom prst="halfFram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42" name="Half Frame 241">
            <a:extLst>
              <a:ext uri="{FF2B5EF4-FFF2-40B4-BE49-F238E27FC236}">
                <a16:creationId xmlns:a16="http://schemas.microsoft.com/office/drawing/2014/main" id="{9D38E01D-6434-405B-B7BE-69F881D4D864}"/>
              </a:ext>
            </a:extLst>
          </p:cNvPr>
          <p:cNvSpPr/>
          <p:nvPr/>
        </p:nvSpPr>
        <p:spPr>
          <a:xfrm rot="18867398" flipV="1">
            <a:off x="1644499" y="822750"/>
            <a:ext cx="126720" cy="91968"/>
          </a:xfrm>
          <a:prstGeom prst="halfFram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9997FAB1-AA21-41F8-8D7D-8D20AA2F163A}"/>
              </a:ext>
            </a:extLst>
          </p:cNvPr>
          <p:cNvSpPr/>
          <p:nvPr/>
        </p:nvSpPr>
        <p:spPr>
          <a:xfrm>
            <a:off x="219868" y="1260228"/>
            <a:ext cx="3266576" cy="2704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Recency, Frequency &amp; Transaction (RFM)</a:t>
            </a:r>
            <a:endParaRPr lang="en-IN" sz="1200" dirty="0"/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B0E13457-95EF-4533-945F-837AA7AEF7B4}"/>
              </a:ext>
            </a:extLst>
          </p:cNvPr>
          <p:cNvSpPr/>
          <p:nvPr/>
        </p:nvSpPr>
        <p:spPr>
          <a:xfrm>
            <a:off x="245614" y="3660454"/>
            <a:ext cx="3300559" cy="212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Summary of Target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BD17DB-15DB-4910-9B60-459AFFA81CAA}"/>
              </a:ext>
            </a:extLst>
          </p:cNvPr>
          <p:cNvSpPr/>
          <p:nvPr/>
        </p:nvSpPr>
        <p:spPr>
          <a:xfrm>
            <a:off x="112732" y="4820355"/>
            <a:ext cx="11383809" cy="18732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6CC1D21-F7AE-45D8-84CC-551A39C21A36}"/>
              </a:ext>
            </a:extLst>
          </p:cNvPr>
          <p:cNvSpPr/>
          <p:nvPr/>
        </p:nvSpPr>
        <p:spPr>
          <a:xfrm>
            <a:off x="237660" y="1617305"/>
            <a:ext cx="11258881" cy="18116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44A7A45-11F5-4C24-B62E-1FB524DCC160}"/>
              </a:ext>
            </a:extLst>
          </p:cNvPr>
          <p:cNvSpPr txBox="1"/>
          <p:nvPr/>
        </p:nvSpPr>
        <p:spPr>
          <a:xfrm>
            <a:off x="320046" y="1727378"/>
            <a:ext cx="10314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Based on the Recency, Frequency &amp; Size of Transactions in IA-Sector Accounts have been Segmented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Depending on How Broad your Campaign is Pick the Following  RFM, We have ranked the RFM from (1-5) (Please select from drop down list higher the values the better the result)</a:t>
            </a:r>
            <a:endParaRPr lang="en-IN" sz="1200" dirty="0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1D75DF58-7ED6-4452-A2EA-006B3C9F8FDD}"/>
              </a:ext>
            </a:extLst>
          </p:cNvPr>
          <p:cNvSpPr/>
          <p:nvPr/>
        </p:nvSpPr>
        <p:spPr>
          <a:xfrm>
            <a:off x="543387" y="2331588"/>
            <a:ext cx="3266576" cy="27042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Recency in Transactions </a:t>
            </a:r>
            <a:endParaRPr lang="en-IN" sz="1050" dirty="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5D35F4C-CCB9-4346-AA1F-9EF6A37A6EB8}"/>
              </a:ext>
            </a:extLst>
          </p:cNvPr>
          <p:cNvSpPr/>
          <p:nvPr/>
        </p:nvSpPr>
        <p:spPr>
          <a:xfrm>
            <a:off x="4017719" y="2343729"/>
            <a:ext cx="3266576" cy="27042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Frequency in Transactions </a:t>
            </a:r>
            <a:endParaRPr lang="en-IN" sz="1050" dirty="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1DAAE14B-F625-4400-907A-33BF0BCAD3BE}"/>
              </a:ext>
            </a:extLst>
          </p:cNvPr>
          <p:cNvSpPr/>
          <p:nvPr/>
        </p:nvSpPr>
        <p:spPr>
          <a:xfrm>
            <a:off x="7525550" y="2318085"/>
            <a:ext cx="3266576" cy="27042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Size of Transactions (Monetary Value)</a:t>
            </a:r>
            <a:endParaRPr lang="en-IN" sz="1050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4FF5248-2233-4872-BBA0-F9C766BD7D49}"/>
              </a:ext>
            </a:extLst>
          </p:cNvPr>
          <p:cNvGrpSpPr/>
          <p:nvPr/>
        </p:nvGrpSpPr>
        <p:grpSpPr>
          <a:xfrm>
            <a:off x="1475133" y="2721110"/>
            <a:ext cx="955910" cy="270425"/>
            <a:chOff x="5249908" y="3522634"/>
            <a:chExt cx="1339673" cy="229121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43A51919-AE41-4F1C-BC9D-EA1773AB61AA}"/>
                </a:ext>
              </a:extLst>
            </p:cNvPr>
            <p:cNvSpPr/>
            <p:nvPr/>
          </p:nvSpPr>
          <p:spPr>
            <a:xfrm>
              <a:off x="5249908" y="3522634"/>
              <a:ext cx="1339673" cy="22912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4</a:t>
              </a:r>
              <a:endParaRPr lang="en-IN" sz="1050" dirty="0"/>
            </a:p>
          </p:txBody>
        </p:sp>
        <p:sp>
          <p:nvSpPr>
            <p:cNvPr id="128" name="Half Frame 127">
              <a:extLst>
                <a:ext uri="{FF2B5EF4-FFF2-40B4-BE49-F238E27FC236}">
                  <a16:creationId xmlns:a16="http://schemas.microsoft.com/office/drawing/2014/main" id="{4DF89C5D-4374-44EC-8595-2320FC8F2D46}"/>
                </a:ext>
              </a:extLst>
            </p:cNvPr>
            <p:cNvSpPr/>
            <p:nvPr/>
          </p:nvSpPr>
          <p:spPr>
            <a:xfrm rot="18867398" flipV="1">
              <a:off x="6402857" y="3548183"/>
              <a:ext cx="92463" cy="129304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0C8650E-88E8-4F5B-A0C0-EB97F0B2D050}"/>
              </a:ext>
            </a:extLst>
          </p:cNvPr>
          <p:cNvGrpSpPr/>
          <p:nvPr/>
        </p:nvGrpSpPr>
        <p:grpSpPr>
          <a:xfrm>
            <a:off x="5215347" y="2715081"/>
            <a:ext cx="960120" cy="274319"/>
            <a:chOff x="5249908" y="3522633"/>
            <a:chExt cx="1370894" cy="236439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3C71A4B-1220-414C-B978-9647931C042E}"/>
                </a:ext>
              </a:extLst>
            </p:cNvPr>
            <p:cNvSpPr/>
            <p:nvPr/>
          </p:nvSpPr>
          <p:spPr>
            <a:xfrm>
              <a:off x="5249908" y="3522633"/>
              <a:ext cx="1370894" cy="23643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4</a:t>
              </a:r>
              <a:endParaRPr lang="en-IN" sz="1050" dirty="0"/>
            </a:p>
          </p:txBody>
        </p:sp>
        <p:sp>
          <p:nvSpPr>
            <p:cNvPr id="131" name="Half Frame 130">
              <a:extLst>
                <a:ext uri="{FF2B5EF4-FFF2-40B4-BE49-F238E27FC236}">
                  <a16:creationId xmlns:a16="http://schemas.microsoft.com/office/drawing/2014/main" id="{6D7F085A-1BD1-4F92-B469-7E4546DE929B}"/>
                </a:ext>
              </a:extLst>
            </p:cNvPr>
            <p:cNvSpPr/>
            <p:nvPr/>
          </p:nvSpPr>
          <p:spPr>
            <a:xfrm rot="18867398" flipV="1">
              <a:off x="6402857" y="3548183"/>
              <a:ext cx="92463" cy="129304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591ACB6-9371-4A38-B122-DBB1DC4FA03E}"/>
              </a:ext>
            </a:extLst>
          </p:cNvPr>
          <p:cNvGrpSpPr/>
          <p:nvPr/>
        </p:nvGrpSpPr>
        <p:grpSpPr>
          <a:xfrm>
            <a:off x="8596423" y="2682574"/>
            <a:ext cx="960120" cy="274320"/>
            <a:chOff x="5249908" y="3522634"/>
            <a:chExt cx="977257" cy="19508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006B0EC-9E1F-4422-8252-C7038689C6BA}"/>
                </a:ext>
              </a:extLst>
            </p:cNvPr>
            <p:cNvSpPr/>
            <p:nvPr/>
          </p:nvSpPr>
          <p:spPr>
            <a:xfrm>
              <a:off x="5249908" y="3522634"/>
              <a:ext cx="977257" cy="19508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5</a:t>
              </a:r>
              <a:endParaRPr lang="en-IN" sz="1050" dirty="0"/>
            </a:p>
          </p:txBody>
        </p:sp>
        <p:sp>
          <p:nvSpPr>
            <p:cNvPr id="134" name="Half Frame 133">
              <a:extLst>
                <a:ext uri="{FF2B5EF4-FFF2-40B4-BE49-F238E27FC236}">
                  <a16:creationId xmlns:a16="http://schemas.microsoft.com/office/drawing/2014/main" id="{8B397BB9-8FAD-4DF3-9663-260B6EB0827B}"/>
                </a:ext>
              </a:extLst>
            </p:cNvPr>
            <p:cNvSpPr/>
            <p:nvPr/>
          </p:nvSpPr>
          <p:spPr>
            <a:xfrm rot="18867398" flipV="1">
              <a:off x="6002439" y="3548051"/>
              <a:ext cx="78032" cy="93072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35" name="Table 134">
            <a:extLst>
              <a:ext uri="{FF2B5EF4-FFF2-40B4-BE49-F238E27FC236}">
                <a16:creationId xmlns:a16="http://schemas.microsoft.com/office/drawing/2014/main" id="{C73A0DAF-B20A-4A49-BAD6-EDB5E6A0D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517236"/>
              </p:ext>
            </p:extLst>
          </p:nvPr>
        </p:nvGraphicFramePr>
        <p:xfrm>
          <a:off x="168138" y="4912027"/>
          <a:ext cx="11201702" cy="16899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4254">
                  <a:extLst>
                    <a:ext uri="{9D8B030D-6E8A-4147-A177-3AD203B41FA5}">
                      <a16:colId xmlns:a16="http://schemas.microsoft.com/office/drawing/2014/main" val="854114588"/>
                    </a:ext>
                  </a:extLst>
                </a:gridCol>
                <a:gridCol w="1284254">
                  <a:extLst>
                    <a:ext uri="{9D8B030D-6E8A-4147-A177-3AD203B41FA5}">
                      <a16:colId xmlns:a16="http://schemas.microsoft.com/office/drawing/2014/main" val="1934948562"/>
                    </a:ext>
                  </a:extLst>
                </a:gridCol>
                <a:gridCol w="1061936">
                  <a:extLst>
                    <a:ext uri="{9D8B030D-6E8A-4147-A177-3AD203B41FA5}">
                      <a16:colId xmlns:a16="http://schemas.microsoft.com/office/drawing/2014/main" val="3779879519"/>
                    </a:ext>
                  </a:extLst>
                </a:gridCol>
                <a:gridCol w="1149988">
                  <a:extLst>
                    <a:ext uri="{9D8B030D-6E8A-4147-A177-3AD203B41FA5}">
                      <a16:colId xmlns:a16="http://schemas.microsoft.com/office/drawing/2014/main" val="3168171929"/>
                    </a:ext>
                  </a:extLst>
                </a:gridCol>
                <a:gridCol w="1284254">
                  <a:extLst>
                    <a:ext uri="{9D8B030D-6E8A-4147-A177-3AD203B41FA5}">
                      <a16:colId xmlns:a16="http://schemas.microsoft.com/office/drawing/2014/main" val="328409061"/>
                    </a:ext>
                  </a:extLst>
                </a:gridCol>
                <a:gridCol w="1284254">
                  <a:extLst>
                    <a:ext uri="{9D8B030D-6E8A-4147-A177-3AD203B41FA5}">
                      <a16:colId xmlns:a16="http://schemas.microsoft.com/office/drawing/2014/main" val="3914762720"/>
                    </a:ext>
                  </a:extLst>
                </a:gridCol>
                <a:gridCol w="1284254">
                  <a:extLst>
                    <a:ext uri="{9D8B030D-6E8A-4147-A177-3AD203B41FA5}">
                      <a16:colId xmlns:a16="http://schemas.microsoft.com/office/drawing/2014/main" val="3930643414"/>
                    </a:ext>
                  </a:extLst>
                </a:gridCol>
                <a:gridCol w="1284254">
                  <a:extLst>
                    <a:ext uri="{9D8B030D-6E8A-4147-A177-3AD203B41FA5}">
                      <a16:colId xmlns:a16="http://schemas.microsoft.com/office/drawing/2014/main" val="894543244"/>
                    </a:ext>
                  </a:extLst>
                </a:gridCol>
                <a:gridCol w="1284254">
                  <a:extLst>
                    <a:ext uri="{9D8B030D-6E8A-4147-A177-3AD203B41FA5}">
                      <a16:colId xmlns:a16="http://schemas.microsoft.com/office/drawing/2014/main" val="760085804"/>
                    </a:ext>
                  </a:extLst>
                </a:gridCol>
              </a:tblGrid>
              <a:tr h="3833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Account id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Account name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AUM (GBP) 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Account Tier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Digital Touchpoints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With Past Engagement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Engagement Index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Investor Type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Forecasted Engagement Rate</a:t>
                      </a:r>
                      <a:endParaRPr lang="en-IN" sz="1100" dirty="0"/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352751852"/>
                  </a:ext>
                </a:extLst>
              </a:tr>
              <a:tr h="35431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1011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ABC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Xxxx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Email, Website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Yes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Wealth Manager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91</a:t>
                      </a:r>
                      <a:endParaRPr lang="en-IN" sz="900" b="1" dirty="0"/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3854570654"/>
                  </a:ext>
                </a:extLst>
              </a:tr>
              <a:tr h="33555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1012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DEF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Xxxx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Webcasts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Medium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Bank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60</a:t>
                      </a:r>
                      <a:endParaRPr lang="en-IN" sz="900" b="1" dirty="0"/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2452522663"/>
                  </a:ext>
                </a:extLst>
              </a:tr>
              <a:tr h="29081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1013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GHI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Xxxx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Not Applicable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Insurance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80</a:t>
                      </a:r>
                      <a:endParaRPr lang="en-IN" sz="900" b="1" dirty="0"/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319983128"/>
                  </a:ext>
                </a:extLst>
              </a:tr>
              <a:tr h="29081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1014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JKL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Xxxx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Website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Yes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Wealth Manager</a:t>
                      </a:r>
                      <a:endParaRPr lang="en-IN" sz="11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85</a:t>
                      </a:r>
                      <a:endParaRPr lang="en-IN" sz="900" b="1" dirty="0"/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626348871"/>
                  </a:ext>
                </a:extLst>
              </a:tr>
            </a:tbl>
          </a:graphicData>
        </a:graphic>
      </p:graphicFrame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58971CCC-A9C4-4152-8853-022C272CFB31}"/>
              </a:ext>
            </a:extLst>
          </p:cNvPr>
          <p:cNvSpPr/>
          <p:nvPr/>
        </p:nvSpPr>
        <p:spPr>
          <a:xfrm>
            <a:off x="245614" y="4211364"/>
            <a:ext cx="3257623" cy="27042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More Likely to Engage </a:t>
            </a:r>
            <a:endParaRPr lang="en-IN" sz="1050" dirty="0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7D063AAC-54F1-436D-990D-858087A7C58C}"/>
              </a:ext>
            </a:extLst>
          </p:cNvPr>
          <p:cNvSpPr/>
          <p:nvPr/>
        </p:nvSpPr>
        <p:spPr>
          <a:xfrm>
            <a:off x="5310883" y="4232354"/>
            <a:ext cx="3257623" cy="27042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Most Likely to Engage </a:t>
            </a:r>
            <a:endParaRPr lang="en-IN" sz="1050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FD6AB79-13C5-4C04-84D6-0B3AB17F446C}"/>
              </a:ext>
            </a:extLst>
          </p:cNvPr>
          <p:cNvSpPr/>
          <p:nvPr/>
        </p:nvSpPr>
        <p:spPr>
          <a:xfrm>
            <a:off x="3963374" y="4217385"/>
            <a:ext cx="1042676" cy="3183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7500</a:t>
            </a:r>
            <a:endParaRPr lang="en-IN" sz="1050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E390C77-5E75-4F5F-B1C9-48E3883858FA}"/>
              </a:ext>
            </a:extLst>
          </p:cNvPr>
          <p:cNvSpPr/>
          <p:nvPr/>
        </p:nvSpPr>
        <p:spPr>
          <a:xfrm>
            <a:off x="9051371" y="4232354"/>
            <a:ext cx="1042676" cy="3183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5000</a:t>
            </a:r>
            <a:endParaRPr lang="en-IN" sz="10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CFDD7E-8FB6-4041-A314-6076A824035C}"/>
              </a:ext>
            </a:extLst>
          </p:cNvPr>
          <p:cNvSpPr/>
          <p:nvPr/>
        </p:nvSpPr>
        <p:spPr>
          <a:xfrm>
            <a:off x="992619" y="3075265"/>
            <a:ext cx="2083836" cy="31032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Includes Account who have done transaction in past four months</a:t>
            </a:r>
            <a:endParaRPr lang="en-IN" sz="1050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942D436-657B-43D4-B335-00357926F274}"/>
              </a:ext>
            </a:extLst>
          </p:cNvPr>
          <p:cNvSpPr/>
          <p:nvPr/>
        </p:nvSpPr>
        <p:spPr>
          <a:xfrm>
            <a:off x="4680384" y="3034793"/>
            <a:ext cx="2083836" cy="31032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Includes Account has more frequent transaction in last 1 year</a:t>
            </a:r>
            <a:endParaRPr lang="en-IN" sz="105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7F88803-148F-43B5-8159-FEAFAF897282}"/>
              </a:ext>
            </a:extLst>
          </p:cNvPr>
          <p:cNvSpPr/>
          <p:nvPr/>
        </p:nvSpPr>
        <p:spPr>
          <a:xfrm>
            <a:off x="112733" y="3660452"/>
            <a:ext cx="11860690" cy="31975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518FAB8-D3C6-49E4-B440-19C6C7F66FF8}"/>
              </a:ext>
            </a:extLst>
          </p:cNvPr>
          <p:cNvSpPr/>
          <p:nvPr/>
        </p:nvSpPr>
        <p:spPr>
          <a:xfrm>
            <a:off x="8088462" y="3017603"/>
            <a:ext cx="2083836" cy="31032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Includes Account has total transaction &gt;= 25000 in last 1 year</a:t>
            </a:r>
            <a:endParaRPr lang="en-IN" sz="10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333C3D-CC92-447E-A6E3-D114D97B9E6E}"/>
              </a:ext>
            </a:extLst>
          </p:cNvPr>
          <p:cNvSpPr/>
          <p:nvPr/>
        </p:nvSpPr>
        <p:spPr>
          <a:xfrm>
            <a:off x="153274" y="1120941"/>
            <a:ext cx="11495339" cy="28207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DEFD7C-B415-4DDB-BB91-F3D3B350D37D}"/>
              </a:ext>
            </a:extLst>
          </p:cNvPr>
          <p:cNvSpPr/>
          <p:nvPr/>
        </p:nvSpPr>
        <p:spPr>
          <a:xfrm>
            <a:off x="153274" y="3614173"/>
            <a:ext cx="4895301" cy="124213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Based on past Recency, Frequency and Monetary Value (size of transaction) Volume within the IA sector - </a:t>
            </a:r>
            <a:r>
              <a:rPr lang="en-US" sz="1800" dirty="0"/>
              <a:t>Who are all the top prospect that I should target</a:t>
            </a:r>
          </a:p>
          <a:p>
            <a:pPr algn="ctr"/>
            <a:endParaRPr lang="en-IN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3C7185-A3E1-4A23-ADE1-6CB1DCA5A5EB}"/>
              </a:ext>
            </a:extLst>
          </p:cNvPr>
          <p:cNvGrpSpPr/>
          <p:nvPr/>
        </p:nvGrpSpPr>
        <p:grpSpPr>
          <a:xfrm>
            <a:off x="2431043" y="2852241"/>
            <a:ext cx="7941579" cy="2200643"/>
            <a:chOff x="2431043" y="2852241"/>
            <a:chExt cx="7941579" cy="2200643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21770D96-C366-48C0-A4A2-E936E337B247}"/>
                </a:ext>
              </a:extLst>
            </p:cNvPr>
            <p:cNvSpPr/>
            <p:nvPr/>
          </p:nvSpPr>
          <p:spPr>
            <a:xfrm>
              <a:off x="5477321" y="3810746"/>
              <a:ext cx="4895301" cy="124213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Depending on how broad your campaign is pick the RFM values (Higher the values better the results)</a:t>
              </a:r>
              <a:endParaRPr lang="en-IN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1C32902-0F7B-4CE2-9C53-2796C595B5F4}"/>
                </a:ext>
              </a:extLst>
            </p:cNvPr>
            <p:cNvCxnSpPr>
              <a:stCxn id="57" idx="0"/>
              <a:endCxn id="127" idx="3"/>
            </p:cNvCxnSpPr>
            <p:nvPr/>
          </p:nvCxnSpPr>
          <p:spPr>
            <a:xfrm flipH="1" flipV="1">
              <a:off x="2431043" y="2856323"/>
              <a:ext cx="5493929" cy="9544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8C14DA0-F4A5-49ED-8646-618C6C98DAA2}"/>
                </a:ext>
              </a:extLst>
            </p:cNvPr>
            <p:cNvCxnSpPr>
              <a:stCxn id="57" idx="0"/>
              <a:endCxn id="130" idx="3"/>
            </p:cNvCxnSpPr>
            <p:nvPr/>
          </p:nvCxnSpPr>
          <p:spPr>
            <a:xfrm flipH="1" flipV="1">
              <a:off x="6175467" y="2852241"/>
              <a:ext cx="1749505" cy="9585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614B955-B950-4CD3-862F-CB5638F5608B}"/>
                </a:ext>
              </a:extLst>
            </p:cNvPr>
            <p:cNvCxnSpPr>
              <a:stCxn id="57" idx="0"/>
            </p:cNvCxnSpPr>
            <p:nvPr/>
          </p:nvCxnSpPr>
          <p:spPr>
            <a:xfrm flipV="1">
              <a:off x="7924972" y="2927076"/>
              <a:ext cx="642348" cy="8836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5AAC190-370E-4931-B826-EDB2DF1B28DE}"/>
              </a:ext>
            </a:extLst>
          </p:cNvPr>
          <p:cNvGrpSpPr/>
          <p:nvPr/>
        </p:nvGrpSpPr>
        <p:grpSpPr>
          <a:xfrm>
            <a:off x="2594534" y="1940523"/>
            <a:ext cx="5382536" cy="2250020"/>
            <a:chOff x="2594534" y="1940523"/>
            <a:chExt cx="5382536" cy="2250020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9EB43CA6-EDC9-4D8F-8AA6-2854C1CB778F}"/>
                </a:ext>
              </a:extLst>
            </p:cNvPr>
            <p:cNvSpPr/>
            <p:nvPr/>
          </p:nvSpPr>
          <p:spPr>
            <a:xfrm>
              <a:off x="2594534" y="1940523"/>
              <a:ext cx="5382536" cy="124213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Based on the target list selected for campaign process, </a:t>
              </a:r>
            </a:p>
            <a:p>
              <a:pPr algn="ctr"/>
              <a:r>
                <a:rPr lang="en-US" dirty="0"/>
                <a:t>How many prospects are more likely to engage and what is the potential engagement that I can except</a:t>
              </a:r>
              <a:endParaRPr lang="en-IN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02182AE-BD5F-4732-97D6-20E04EBEFAD5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flipH="1">
              <a:off x="3657568" y="3182661"/>
              <a:ext cx="1628234" cy="10078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778A3D2-E7EF-45DE-8353-EB93BBDE4D0C}"/>
                </a:ext>
              </a:extLst>
            </p:cNvPr>
            <p:cNvCxnSpPr>
              <a:cxnSpLocks/>
            </p:cNvCxnSpPr>
            <p:nvPr/>
          </p:nvCxnSpPr>
          <p:spPr>
            <a:xfrm>
              <a:off x="5412017" y="3182661"/>
              <a:ext cx="488076" cy="10078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F068F8-EAF6-43E7-9F6F-AFF81BC03348}"/>
              </a:ext>
            </a:extLst>
          </p:cNvPr>
          <p:cNvGrpSpPr/>
          <p:nvPr/>
        </p:nvGrpSpPr>
        <p:grpSpPr>
          <a:xfrm>
            <a:off x="8088462" y="3289289"/>
            <a:ext cx="3950264" cy="2308483"/>
            <a:chOff x="8088462" y="3289289"/>
            <a:chExt cx="3950264" cy="2308483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FAA767C-338F-4E4A-8F3F-B1769F6F6518}"/>
                </a:ext>
              </a:extLst>
            </p:cNvPr>
            <p:cNvSpPr/>
            <p:nvPr/>
          </p:nvSpPr>
          <p:spPr>
            <a:xfrm>
              <a:off x="8088462" y="3289289"/>
              <a:ext cx="3950264" cy="870197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Summary of Target list to export as CSV</a:t>
              </a:r>
              <a:endParaRPr lang="en-IN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6E45CDE-EBAF-4F7F-82E8-4495DE49BC34}"/>
                </a:ext>
              </a:extLst>
            </p:cNvPr>
            <p:cNvCxnSpPr>
              <a:stCxn id="23" idx="2"/>
            </p:cNvCxnSpPr>
            <p:nvPr/>
          </p:nvCxnSpPr>
          <p:spPr>
            <a:xfrm flipH="1">
              <a:off x="8261791" y="4159486"/>
              <a:ext cx="1801803" cy="14382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867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6" grpId="0" animBg="1"/>
      <p:bldP spid="14" grpId="0" animBg="1"/>
      <p:bldP spid="14" grpId="1" animBg="1"/>
      <p:bldP spid="5" grpId="0" animBg="1"/>
      <p:bldP spid="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9EDB-925C-4743-BEA2-F16A8C2A6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842" y="118889"/>
            <a:ext cx="10940304" cy="408349"/>
          </a:xfrm>
        </p:spPr>
        <p:txBody>
          <a:bodyPr/>
          <a:lstStyle/>
          <a:p>
            <a:r>
              <a:rPr lang="en-US" dirty="0"/>
              <a:t>First Level Engagement View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4A3390-FA2A-486A-9E10-01415567D9E9}"/>
              </a:ext>
            </a:extLst>
          </p:cNvPr>
          <p:cNvSpPr/>
          <p:nvPr/>
        </p:nvSpPr>
        <p:spPr>
          <a:xfrm>
            <a:off x="0" y="631815"/>
            <a:ext cx="12032974" cy="6107295"/>
          </a:xfrm>
          <a:prstGeom prst="rect">
            <a:avLst/>
          </a:prstGeom>
          <a:ln w="31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600" b="1" dirty="0"/>
              <a:t>Target Audience:</a:t>
            </a:r>
            <a:r>
              <a:rPr lang="en-US" sz="1600" dirty="0"/>
              <a:t> Campaign Management Team (Executive &amp; Senior Executive level)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Objective: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Measure the Primary level engagement (Email Engagement) Metric and Secondary level engagement (Social, Website and webcast) 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Compare the Engagement through different target list generated (AI generated, Custom generated and Clients Target list uploaded)</a:t>
            </a:r>
          </a:p>
          <a:p>
            <a:endParaRPr lang="en-US" sz="1400" dirty="0"/>
          </a:p>
          <a:p>
            <a:endParaRPr lang="en-US" sz="1400" b="1" dirty="0"/>
          </a:p>
          <a:p>
            <a:r>
              <a:rPr lang="en-US" sz="1400" b="1" dirty="0"/>
              <a:t>Questions</a:t>
            </a:r>
          </a:p>
          <a:p>
            <a:endParaRPr lang="en-US" sz="1400" b="1" dirty="0"/>
          </a:p>
          <a:p>
            <a:r>
              <a:rPr lang="en-US" sz="1400" b="1" dirty="0"/>
              <a:t>Measure the success of my campaign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What is the engagement generated through primary source (through email)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What is the engagement generated through Secondary sources (through social, webcast &amp; website)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Among the target list generated how can we compare which target list has higher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86785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5" y="-3067"/>
            <a:ext cx="10940304" cy="408349"/>
          </a:xfrm>
        </p:spPr>
        <p:txBody>
          <a:bodyPr/>
          <a:lstStyle/>
          <a:p>
            <a:r>
              <a:rPr lang="en-US" dirty="0"/>
              <a:t>First Level Engagement 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5E077E-9DE9-4207-9F33-918666D9DBE9}"/>
              </a:ext>
            </a:extLst>
          </p:cNvPr>
          <p:cNvSpPr/>
          <p:nvPr/>
        </p:nvSpPr>
        <p:spPr>
          <a:xfrm>
            <a:off x="219868" y="548229"/>
            <a:ext cx="11704119" cy="52744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40F9D7A-C812-4471-B298-49FBA26296BF}"/>
              </a:ext>
            </a:extLst>
          </p:cNvPr>
          <p:cNvGrpSpPr/>
          <p:nvPr/>
        </p:nvGrpSpPr>
        <p:grpSpPr>
          <a:xfrm>
            <a:off x="1205206" y="665672"/>
            <a:ext cx="2899142" cy="347978"/>
            <a:chOff x="3175799" y="1339182"/>
            <a:chExt cx="1576376" cy="31855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7200B6E-C206-48F1-9BD9-18D0A6F6502A}"/>
                </a:ext>
              </a:extLst>
            </p:cNvPr>
            <p:cNvSpPr/>
            <p:nvPr/>
          </p:nvSpPr>
          <p:spPr>
            <a:xfrm>
              <a:off x="3801143" y="1339182"/>
              <a:ext cx="951032" cy="31855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50" b="1" dirty="0"/>
                <a:t>Campaign name</a:t>
              </a:r>
              <a:endParaRPr lang="en-IN" sz="105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D94ED53-79AC-471A-9328-1685634746C3}"/>
                </a:ext>
              </a:extLst>
            </p:cNvPr>
            <p:cNvSpPr txBox="1"/>
            <p:nvPr/>
          </p:nvSpPr>
          <p:spPr>
            <a:xfrm>
              <a:off x="3175799" y="1369667"/>
              <a:ext cx="611373" cy="253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Campaign</a:t>
              </a:r>
              <a:endParaRPr lang="en-IN" sz="1200" b="1" dirty="0"/>
            </a:p>
          </p:txBody>
        </p:sp>
      </p:grpSp>
      <p:sp>
        <p:nvSpPr>
          <p:cNvPr id="242" name="Half Frame 241">
            <a:extLst>
              <a:ext uri="{FF2B5EF4-FFF2-40B4-BE49-F238E27FC236}">
                <a16:creationId xmlns:a16="http://schemas.microsoft.com/office/drawing/2014/main" id="{9D38E01D-6434-405B-B7BE-69F881D4D864}"/>
              </a:ext>
            </a:extLst>
          </p:cNvPr>
          <p:cNvSpPr/>
          <p:nvPr/>
        </p:nvSpPr>
        <p:spPr>
          <a:xfrm rot="18867398" flipV="1">
            <a:off x="3731636" y="719423"/>
            <a:ext cx="138425" cy="204659"/>
          </a:xfrm>
          <a:prstGeom prst="halfFram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BD17DB-15DB-4910-9B60-459AFFA81CAA}"/>
              </a:ext>
            </a:extLst>
          </p:cNvPr>
          <p:cNvSpPr/>
          <p:nvPr/>
        </p:nvSpPr>
        <p:spPr>
          <a:xfrm>
            <a:off x="219866" y="4312854"/>
            <a:ext cx="11667160" cy="24177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B0E13457-95EF-4533-945F-837AA7AEF7B4}"/>
              </a:ext>
            </a:extLst>
          </p:cNvPr>
          <p:cNvSpPr/>
          <p:nvPr/>
        </p:nvSpPr>
        <p:spPr>
          <a:xfrm>
            <a:off x="437842" y="4367243"/>
            <a:ext cx="5263083" cy="2134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Primary/Direct Engagement Generated (for Email Campaign)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AC1EE3-F0B8-4E57-BF95-88B91A4572E2}"/>
              </a:ext>
            </a:extLst>
          </p:cNvPr>
          <p:cNvGrpSpPr/>
          <p:nvPr/>
        </p:nvGrpSpPr>
        <p:grpSpPr>
          <a:xfrm>
            <a:off x="519682" y="1115190"/>
            <a:ext cx="11367344" cy="1211345"/>
            <a:chOff x="520646" y="1320843"/>
            <a:chExt cx="11367344" cy="137825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B3D3BA6-CC97-4E96-A013-9851DAC2C899}"/>
                </a:ext>
              </a:extLst>
            </p:cNvPr>
            <p:cNvSpPr/>
            <p:nvPr/>
          </p:nvSpPr>
          <p:spPr>
            <a:xfrm>
              <a:off x="520646" y="1320843"/>
              <a:ext cx="11367344" cy="13782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78A7C4F-8771-4C8E-8EB7-D68028687294}"/>
                </a:ext>
              </a:extLst>
            </p:cNvPr>
            <p:cNvGrpSpPr/>
            <p:nvPr/>
          </p:nvGrpSpPr>
          <p:grpSpPr>
            <a:xfrm>
              <a:off x="638220" y="1394135"/>
              <a:ext cx="3806205" cy="264361"/>
              <a:chOff x="343649" y="1590258"/>
              <a:chExt cx="2106104" cy="270507"/>
            </a:xfrm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6A3D0750-9C90-4E6A-B190-18601A1726F7}"/>
                  </a:ext>
                </a:extLst>
              </p:cNvPr>
              <p:cNvSpPr/>
              <p:nvPr/>
            </p:nvSpPr>
            <p:spPr>
              <a:xfrm>
                <a:off x="343649" y="1590258"/>
                <a:ext cx="759553" cy="270507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dirty="0"/>
                  <a:t>Fund Chosen :</a:t>
                </a:r>
                <a:endParaRPr lang="en-IN" sz="1050" dirty="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8294B93-8658-4D62-88D6-DF9613475771}"/>
                  </a:ext>
                </a:extLst>
              </p:cNvPr>
              <p:cNvSpPr/>
              <p:nvPr/>
            </p:nvSpPr>
            <p:spPr>
              <a:xfrm>
                <a:off x="1280077" y="1590258"/>
                <a:ext cx="1169676" cy="2301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GARS</a:t>
                </a:r>
                <a:endParaRPr lang="en-IN" sz="1050" dirty="0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1EFC575-29A8-4C75-9E7A-08290A45EC9A}"/>
                </a:ext>
              </a:extLst>
            </p:cNvPr>
            <p:cNvGrpSpPr/>
            <p:nvPr/>
          </p:nvGrpSpPr>
          <p:grpSpPr>
            <a:xfrm>
              <a:off x="5291020" y="1429078"/>
              <a:ext cx="4541113" cy="256312"/>
              <a:chOff x="3355919" y="1674486"/>
              <a:chExt cx="4541113" cy="256312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7EA87732-CB3D-4197-8785-6840AA66A47D}"/>
                  </a:ext>
                </a:extLst>
              </p:cNvPr>
              <p:cNvSpPr/>
              <p:nvPr/>
            </p:nvSpPr>
            <p:spPr>
              <a:xfrm>
                <a:off x="3355919" y="1674486"/>
                <a:ext cx="1757675" cy="224937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IA Sector Targeted Return</a:t>
                </a:r>
                <a:endParaRPr lang="en-IN" sz="1050" dirty="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AA4A6F2-02A7-474A-9F7B-19154A1F60C3}"/>
                  </a:ext>
                </a:extLst>
              </p:cNvPr>
              <p:cNvSpPr/>
              <p:nvPr/>
            </p:nvSpPr>
            <p:spPr>
              <a:xfrm>
                <a:off x="5784768" y="1701911"/>
                <a:ext cx="2112264" cy="228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300 Million</a:t>
                </a:r>
                <a:endParaRPr lang="en-IN" sz="1050" dirty="0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D842F0A-0E8C-4032-8093-6FE7E4CD9F8A}"/>
                </a:ext>
              </a:extLst>
            </p:cNvPr>
            <p:cNvGrpSpPr/>
            <p:nvPr/>
          </p:nvGrpSpPr>
          <p:grpSpPr>
            <a:xfrm>
              <a:off x="625966" y="1782684"/>
              <a:ext cx="3824809" cy="296794"/>
              <a:chOff x="5397989" y="1742255"/>
              <a:chExt cx="3830977" cy="296794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9869F297-FBA8-465E-8283-859B45EF8A4B}"/>
                  </a:ext>
                </a:extLst>
              </p:cNvPr>
              <p:cNvSpPr/>
              <p:nvPr/>
            </p:nvSpPr>
            <p:spPr>
              <a:xfrm>
                <a:off x="5397989" y="1786909"/>
                <a:ext cx="1387171" cy="25214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dirty="0"/>
                  <a:t>Campaign Period : </a:t>
                </a:r>
                <a:endParaRPr lang="en-IN" sz="1050" dirty="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8B4C76B-3FA9-41E1-A595-51C27A3C3602}"/>
                  </a:ext>
                </a:extLst>
              </p:cNvPr>
              <p:cNvSpPr/>
              <p:nvPr/>
            </p:nvSpPr>
            <p:spPr>
              <a:xfrm>
                <a:off x="7105328" y="1742255"/>
                <a:ext cx="2123638" cy="2429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10-01-2020 to 01-04-2020</a:t>
                </a:r>
                <a:endParaRPr lang="en-IN" sz="1050" dirty="0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BFB6C9E-7C15-43A3-AC9D-3D1BE1DF1303}"/>
                </a:ext>
              </a:extLst>
            </p:cNvPr>
            <p:cNvGrpSpPr/>
            <p:nvPr/>
          </p:nvGrpSpPr>
          <p:grpSpPr>
            <a:xfrm>
              <a:off x="5308105" y="1762252"/>
              <a:ext cx="4529200" cy="281590"/>
              <a:chOff x="1892870" y="2230661"/>
              <a:chExt cx="4529200" cy="281590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B6AB75E4-2079-46ED-87DD-527D6F34E2A8}"/>
                  </a:ext>
                </a:extLst>
              </p:cNvPr>
              <p:cNvSpPr/>
              <p:nvPr/>
            </p:nvSpPr>
            <p:spPr>
              <a:xfrm>
                <a:off x="1892870" y="2230661"/>
                <a:ext cx="1757675" cy="28159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dirty="0"/>
                  <a:t>Engagement Window : </a:t>
                </a:r>
                <a:endParaRPr lang="en-IN" sz="1050" dirty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AFDFF9F7-81D7-4DCE-A7DF-BB087AEBA0A8}"/>
                  </a:ext>
                </a:extLst>
              </p:cNvPr>
              <p:cNvSpPr/>
              <p:nvPr/>
            </p:nvSpPr>
            <p:spPr>
              <a:xfrm>
                <a:off x="4300662" y="2239087"/>
                <a:ext cx="2121408" cy="2682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10-01-2020 to 01-04-2020</a:t>
                </a:r>
                <a:endParaRPr lang="en-IN" sz="1050" dirty="0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DA6BDEB-3493-4BC8-B275-D9291E085173}"/>
                </a:ext>
              </a:extLst>
            </p:cNvPr>
            <p:cNvGrpSpPr/>
            <p:nvPr/>
          </p:nvGrpSpPr>
          <p:grpSpPr>
            <a:xfrm>
              <a:off x="648773" y="2211297"/>
              <a:ext cx="3795649" cy="278412"/>
              <a:chOff x="5205120" y="2244455"/>
              <a:chExt cx="3795649" cy="278412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A01F1138-02AF-440D-832A-11CAD6DA6640}"/>
                  </a:ext>
                </a:extLst>
              </p:cNvPr>
              <p:cNvSpPr/>
              <p:nvPr/>
            </p:nvSpPr>
            <p:spPr>
              <a:xfrm>
                <a:off x="5205120" y="2246423"/>
                <a:ext cx="1384938" cy="276444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dirty="0"/>
                  <a:t>#No of Engagement: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88F9290-D9F3-4574-BDCA-625DB81FEEF4}"/>
                  </a:ext>
                </a:extLst>
              </p:cNvPr>
              <p:cNvSpPr/>
              <p:nvPr/>
            </p:nvSpPr>
            <p:spPr>
              <a:xfrm>
                <a:off x="6886902" y="2244455"/>
                <a:ext cx="2113867" cy="2365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14000</a:t>
                </a:r>
                <a:endParaRPr lang="en-IN" sz="1050" dirty="0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007EBBC-3B13-47AA-9D5C-4C6A0DCEA259}"/>
                </a:ext>
              </a:extLst>
            </p:cNvPr>
            <p:cNvGrpSpPr/>
            <p:nvPr/>
          </p:nvGrpSpPr>
          <p:grpSpPr>
            <a:xfrm>
              <a:off x="5291020" y="2180583"/>
              <a:ext cx="4546279" cy="276444"/>
              <a:chOff x="5818976" y="2239599"/>
              <a:chExt cx="2522616" cy="226238"/>
            </a:xfrm>
          </p:grpSpPr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9EF4E91-512F-4EB4-AB7D-8D8F0F0A844B}"/>
                  </a:ext>
                </a:extLst>
              </p:cNvPr>
              <p:cNvSpPr/>
              <p:nvPr/>
            </p:nvSpPr>
            <p:spPr>
              <a:xfrm>
                <a:off x="5818976" y="2239599"/>
                <a:ext cx="984769" cy="22623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dirty="0"/>
                  <a:t>#No of Email Engagement: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F40D0EB9-DFFC-4225-8405-8DB73F20F524}"/>
                  </a:ext>
                </a:extLst>
              </p:cNvPr>
              <p:cNvSpPr/>
              <p:nvPr/>
            </p:nvSpPr>
            <p:spPr>
              <a:xfrm>
                <a:off x="7164476" y="2264735"/>
                <a:ext cx="1177116" cy="1935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11000</a:t>
                </a:r>
                <a:endParaRPr lang="en-IN" sz="1050" dirty="0"/>
              </a:p>
            </p:txBody>
          </p:sp>
        </p:grp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D2AD4AC6-6E16-4E20-A9CA-A2212BDE455E}"/>
              </a:ext>
            </a:extLst>
          </p:cNvPr>
          <p:cNvSpPr/>
          <p:nvPr/>
        </p:nvSpPr>
        <p:spPr>
          <a:xfrm rot="16200000">
            <a:off x="-302708" y="1574600"/>
            <a:ext cx="1169991" cy="3111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Summary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14B66A8C-B6F8-4032-9934-F0ADB76967DE}"/>
              </a:ext>
            </a:extLst>
          </p:cNvPr>
          <p:cNvSpPr/>
          <p:nvPr/>
        </p:nvSpPr>
        <p:spPr>
          <a:xfrm>
            <a:off x="454858" y="3086492"/>
            <a:ext cx="1500696" cy="213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/>
              <a:t># Total Engagement</a:t>
            </a:r>
            <a:endParaRPr lang="en-IN" sz="1050" dirty="0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E4AAF2C6-4396-4590-B7C1-EC39529FFDA9}"/>
              </a:ext>
            </a:extLst>
          </p:cNvPr>
          <p:cNvSpPr/>
          <p:nvPr/>
        </p:nvSpPr>
        <p:spPr>
          <a:xfrm>
            <a:off x="466824" y="3521727"/>
            <a:ext cx="1500698" cy="21823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/>
              <a:t>#More Likely to Engage</a:t>
            </a:r>
            <a:endParaRPr lang="en-IN" sz="1050" dirty="0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20B2A1D7-82D3-404F-8131-A90593D32725}"/>
              </a:ext>
            </a:extLst>
          </p:cNvPr>
          <p:cNvSpPr/>
          <p:nvPr/>
        </p:nvSpPr>
        <p:spPr>
          <a:xfrm>
            <a:off x="436971" y="3955871"/>
            <a:ext cx="1500698" cy="21823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/>
              <a:t>#Most Likely to Engage</a:t>
            </a:r>
            <a:endParaRPr lang="en-IN" sz="1050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0D561E3-2D6B-4687-9ED9-50D2A6F74976}"/>
              </a:ext>
            </a:extLst>
          </p:cNvPr>
          <p:cNvSpPr/>
          <p:nvPr/>
        </p:nvSpPr>
        <p:spPr>
          <a:xfrm>
            <a:off x="6602782" y="4344036"/>
            <a:ext cx="3749863" cy="246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Secondary Engagement Generated</a:t>
            </a: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4E39608-7211-4764-A0C2-B4CC5C8B3712}"/>
              </a:ext>
            </a:extLst>
          </p:cNvPr>
          <p:cNvCxnSpPr>
            <a:cxnSpLocks/>
          </p:cNvCxnSpPr>
          <p:nvPr/>
        </p:nvCxnSpPr>
        <p:spPr>
          <a:xfrm>
            <a:off x="6096000" y="4312854"/>
            <a:ext cx="0" cy="241773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0BB77CF6-EC1D-41B6-8E2B-E3826A1D992A}"/>
              </a:ext>
            </a:extLst>
          </p:cNvPr>
          <p:cNvSpPr/>
          <p:nvPr/>
        </p:nvSpPr>
        <p:spPr>
          <a:xfrm>
            <a:off x="848677" y="4764732"/>
            <a:ext cx="1500696" cy="213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#Sent</a:t>
            </a:r>
            <a:endParaRPr lang="en-IN" sz="1050" dirty="0"/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6508B1F2-9BE3-4046-B7D8-3BAFD8D6D01E}"/>
              </a:ext>
            </a:extLst>
          </p:cNvPr>
          <p:cNvSpPr/>
          <p:nvPr/>
        </p:nvSpPr>
        <p:spPr>
          <a:xfrm>
            <a:off x="781244" y="5671071"/>
            <a:ext cx="1500696" cy="213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%Open rate</a:t>
            </a:r>
            <a:endParaRPr lang="en-IN" sz="1050" dirty="0"/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5EF1A840-39C3-4506-AAB2-644FC83D8C31}"/>
              </a:ext>
            </a:extLst>
          </p:cNvPr>
          <p:cNvSpPr/>
          <p:nvPr/>
        </p:nvSpPr>
        <p:spPr>
          <a:xfrm>
            <a:off x="3103774" y="4754297"/>
            <a:ext cx="1500696" cy="213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#Hardbounce</a:t>
            </a:r>
            <a:endParaRPr lang="en-IN" sz="1050" dirty="0"/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B53E2589-C324-43E9-B0D2-055C9C75B619}"/>
              </a:ext>
            </a:extLst>
          </p:cNvPr>
          <p:cNvSpPr/>
          <p:nvPr/>
        </p:nvSpPr>
        <p:spPr>
          <a:xfrm>
            <a:off x="3103774" y="5665537"/>
            <a:ext cx="1500696" cy="213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%Click Thru-Rate</a:t>
            </a:r>
            <a:endParaRPr lang="en-IN" sz="1050" dirty="0"/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613A9A6D-38E1-4E9E-8A45-D04A86DED734}"/>
              </a:ext>
            </a:extLst>
          </p:cNvPr>
          <p:cNvSpPr/>
          <p:nvPr/>
        </p:nvSpPr>
        <p:spPr>
          <a:xfrm>
            <a:off x="6589961" y="4749384"/>
            <a:ext cx="1500696" cy="213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#Social Followers</a:t>
            </a:r>
            <a:endParaRPr lang="en-IN" sz="1050" dirty="0"/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D32EA9F0-68D3-42F3-9091-5B75A04B8165}"/>
              </a:ext>
            </a:extLst>
          </p:cNvPr>
          <p:cNvSpPr/>
          <p:nvPr/>
        </p:nvSpPr>
        <p:spPr>
          <a:xfrm>
            <a:off x="6522528" y="5655723"/>
            <a:ext cx="1500696" cy="213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#Website Visits</a:t>
            </a:r>
            <a:endParaRPr lang="en-IN" sz="1050" dirty="0"/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090ABBB8-EFED-4A77-86B7-B29E20F9B5EC}"/>
              </a:ext>
            </a:extLst>
          </p:cNvPr>
          <p:cNvSpPr/>
          <p:nvPr/>
        </p:nvSpPr>
        <p:spPr>
          <a:xfrm>
            <a:off x="8845058" y="4738949"/>
            <a:ext cx="1500696" cy="213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#Social Response</a:t>
            </a:r>
            <a:endParaRPr lang="en-IN" sz="1050" dirty="0"/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B107AB75-B673-471B-8422-AC1A03D20EF4}"/>
              </a:ext>
            </a:extLst>
          </p:cNvPr>
          <p:cNvSpPr/>
          <p:nvPr/>
        </p:nvSpPr>
        <p:spPr>
          <a:xfrm>
            <a:off x="8845058" y="5650189"/>
            <a:ext cx="1500696" cy="213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#Webcast Views</a:t>
            </a:r>
            <a:endParaRPr lang="en-IN" sz="1050" dirty="0"/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D1C8010-0645-42A7-81BD-4895C0C2BD90}"/>
              </a:ext>
            </a:extLst>
          </p:cNvPr>
          <p:cNvCxnSpPr>
            <a:cxnSpLocks/>
          </p:cNvCxnSpPr>
          <p:nvPr/>
        </p:nvCxnSpPr>
        <p:spPr>
          <a:xfrm flipH="1">
            <a:off x="3712434" y="2624117"/>
            <a:ext cx="1" cy="1609767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1C310287-1C10-40D3-93B0-279AB6D1CAF8}"/>
              </a:ext>
            </a:extLst>
          </p:cNvPr>
          <p:cNvCxnSpPr>
            <a:cxnSpLocks/>
          </p:cNvCxnSpPr>
          <p:nvPr/>
        </p:nvCxnSpPr>
        <p:spPr>
          <a:xfrm>
            <a:off x="6096000" y="2432493"/>
            <a:ext cx="1" cy="183315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FD6F386E-2D57-4BB7-A9AA-DF9E36B51ACB}"/>
              </a:ext>
            </a:extLst>
          </p:cNvPr>
          <p:cNvCxnSpPr>
            <a:cxnSpLocks/>
          </p:cNvCxnSpPr>
          <p:nvPr/>
        </p:nvCxnSpPr>
        <p:spPr>
          <a:xfrm flipH="1">
            <a:off x="8449976" y="2445767"/>
            <a:ext cx="22357" cy="1788117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4CDFC34-AE9C-4F84-9375-63AF9248D287}"/>
              </a:ext>
            </a:extLst>
          </p:cNvPr>
          <p:cNvSpPr/>
          <p:nvPr/>
        </p:nvSpPr>
        <p:spPr>
          <a:xfrm>
            <a:off x="2009939" y="2413878"/>
            <a:ext cx="3690979" cy="2598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Target List Generated by tool</a:t>
            </a:r>
            <a:endParaRPr lang="en-IN" sz="1200" dirty="0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82C9C21-3A16-46BA-B226-E71C1B047020}"/>
              </a:ext>
            </a:extLst>
          </p:cNvPr>
          <p:cNvSpPr/>
          <p:nvPr/>
        </p:nvSpPr>
        <p:spPr>
          <a:xfrm>
            <a:off x="2009939" y="2759477"/>
            <a:ext cx="1636523" cy="2028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Generated List</a:t>
            </a:r>
            <a:endParaRPr lang="en-IN" sz="1200" dirty="0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37090B02-4C15-4FAC-BF60-F5F2E7FE09CB}"/>
              </a:ext>
            </a:extLst>
          </p:cNvPr>
          <p:cNvSpPr/>
          <p:nvPr/>
        </p:nvSpPr>
        <p:spPr>
          <a:xfrm>
            <a:off x="3768659" y="2766566"/>
            <a:ext cx="1869671" cy="1957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Target List Uploaded</a:t>
            </a:r>
            <a:endParaRPr lang="en-IN" sz="1200" dirty="0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527320BB-F000-4494-A0BF-E820C6C3A962}"/>
              </a:ext>
            </a:extLst>
          </p:cNvPr>
          <p:cNvSpPr/>
          <p:nvPr/>
        </p:nvSpPr>
        <p:spPr>
          <a:xfrm>
            <a:off x="6187478" y="2412624"/>
            <a:ext cx="2192993" cy="2377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AI Generated</a:t>
            </a:r>
            <a:endParaRPr lang="en-IN" sz="1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DA3C69-60F6-4122-A8F1-E9A3AC33AA3D}"/>
              </a:ext>
            </a:extLst>
          </p:cNvPr>
          <p:cNvGrpSpPr/>
          <p:nvPr/>
        </p:nvGrpSpPr>
        <p:grpSpPr>
          <a:xfrm>
            <a:off x="963502" y="5126994"/>
            <a:ext cx="1229955" cy="263709"/>
            <a:chOff x="963502" y="5126994"/>
            <a:chExt cx="1229955" cy="263709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7E07CB70-1F8E-4603-9170-1F71611290DA}"/>
                </a:ext>
              </a:extLst>
            </p:cNvPr>
            <p:cNvSpPr/>
            <p:nvPr/>
          </p:nvSpPr>
          <p:spPr>
            <a:xfrm>
              <a:off x="963502" y="5130330"/>
              <a:ext cx="620227" cy="246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11000</a:t>
              </a:r>
              <a:endParaRPr lang="en-IN" sz="1050" dirty="0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4A42970A-5850-499E-9F7E-D67C957637F5}"/>
                </a:ext>
              </a:extLst>
            </p:cNvPr>
            <p:cNvSpPr/>
            <p:nvPr/>
          </p:nvSpPr>
          <p:spPr>
            <a:xfrm>
              <a:off x="1573231" y="5126994"/>
              <a:ext cx="620226" cy="2637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100%</a:t>
              </a:r>
              <a:endParaRPr lang="en-IN" sz="1050" dirty="0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6116D68-B77B-45C4-BE94-BB4EC662F400}"/>
              </a:ext>
            </a:extLst>
          </p:cNvPr>
          <p:cNvGrpSpPr/>
          <p:nvPr/>
        </p:nvGrpSpPr>
        <p:grpSpPr>
          <a:xfrm>
            <a:off x="3179955" y="5136011"/>
            <a:ext cx="1229955" cy="263709"/>
            <a:chOff x="963502" y="5126994"/>
            <a:chExt cx="1229955" cy="263709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4D8B50E-B92A-4AA0-B0FC-04BD6D69F6EF}"/>
                </a:ext>
              </a:extLst>
            </p:cNvPr>
            <p:cNvSpPr/>
            <p:nvPr/>
          </p:nvSpPr>
          <p:spPr>
            <a:xfrm>
              <a:off x="963502" y="5130330"/>
              <a:ext cx="620227" cy="246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2000</a:t>
              </a:r>
              <a:endParaRPr lang="en-IN" sz="1050" dirty="0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E2A23E8-F93F-4C37-A1B2-E391E667B4FB}"/>
                </a:ext>
              </a:extLst>
            </p:cNvPr>
            <p:cNvSpPr/>
            <p:nvPr/>
          </p:nvSpPr>
          <p:spPr>
            <a:xfrm>
              <a:off x="1573231" y="5126994"/>
              <a:ext cx="620226" cy="2637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5.5%</a:t>
              </a:r>
              <a:endParaRPr lang="en-IN" sz="1050" dirty="0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A1467139-FAB3-4C98-99DF-DCFA38C51A57}"/>
              </a:ext>
            </a:extLst>
          </p:cNvPr>
          <p:cNvGrpSpPr/>
          <p:nvPr/>
        </p:nvGrpSpPr>
        <p:grpSpPr>
          <a:xfrm>
            <a:off x="970215" y="6062684"/>
            <a:ext cx="1229955" cy="263709"/>
            <a:chOff x="963502" y="5126994"/>
            <a:chExt cx="1229955" cy="263709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7CAC007-FF93-46DA-A3AC-7477DEFE8E5B}"/>
                </a:ext>
              </a:extLst>
            </p:cNvPr>
            <p:cNvSpPr/>
            <p:nvPr/>
          </p:nvSpPr>
          <p:spPr>
            <a:xfrm>
              <a:off x="963502" y="5130330"/>
              <a:ext cx="620227" cy="246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1650</a:t>
              </a:r>
              <a:endParaRPr lang="en-IN" sz="1050" dirty="0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11A478FB-1813-4F47-9174-E4B43F5ED700}"/>
                </a:ext>
              </a:extLst>
            </p:cNvPr>
            <p:cNvSpPr/>
            <p:nvPr/>
          </p:nvSpPr>
          <p:spPr>
            <a:xfrm>
              <a:off x="1573231" y="5126994"/>
              <a:ext cx="620226" cy="2637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15%</a:t>
              </a:r>
              <a:endParaRPr lang="en-IN" sz="1050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8F3E8D17-1B35-4C96-9189-0B9B76C6B792}"/>
              </a:ext>
            </a:extLst>
          </p:cNvPr>
          <p:cNvGrpSpPr/>
          <p:nvPr/>
        </p:nvGrpSpPr>
        <p:grpSpPr>
          <a:xfrm>
            <a:off x="3179955" y="6025464"/>
            <a:ext cx="1229955" cy="263709"/>
            <a:chOff x="963502" y="5126994"/>
            <a:chExt cx="1229955" cy="263709"/>
          </a:xfrm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18E23D3-C341-46B7-AAD7-7098D04EC732}"/>
                </a:ext>
              </a:extLst>
            </p:cNvPr>
            <p:cNvSpPr/>
            <p:nvPr/>
          </p:nvSpPr>
          <p:spPr>
            <a:xfrm>
              <a:off x="963502" y="5130330"/>
              <a:ext cx="620227" cy="246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1320</a:t>
              </a:r>
              <a:endParaRPr lang="en-IN" sz="1050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F645B817-0359-4EDF-87B5-5875D20C6313}"/>
                </a:ext>
              </a:extLst>
            </p:cNvPr>
            <p:cNvSpPr/>
            <p:nvPr/>
          </p:nvSpPr>
          <p:spPr>
            <a:xfrm>
              <a:off x="1573231" y="5126994"/>
              <a:ext cx="620226" cy="2637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12%</a:t>
              </a:r>
              <a:endParaRPr lang="en-IN" sz="1050" dirty="0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239500B-9E9E-4F26-A150-ECC6C7DE8E54}"/>
              </a:ext>
            </a:extLst>
          </p:cNvPr>
          <p:cNvGrpSpPr/>
          <p:nvPr/>
        </p:nvGrpSpPr>
        <p:grpSpPr>
          <a:xfrm>
            <a:off x="6690854" y="5130330"/>
            <a:ext cx="1229955" cy="263709"/>
            <a:chOff x="963502" y="5126994"/>
            <a:chExt cx="1229955" cy="263709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821DBEA5-F562-4709-A326-B02148EE7D68}"/>
                </a:ext>
              </a:extLst>
            </p:cNvPr>
            <p:cNvSpPr/>
            <p:nvPr/>
          </p:nvSpPr>
          <p:spPr>
            <a:xfrm>
              <a:off x="963502" y="5130330"/>
              <a:ext cx="620227" cy="246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20000</a:t>
              </a:r>
              <a:endParaRPr lang="en-IN" sz="1050" dirty="0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53AE744E-FBAB-454C-B00B-6878ADC2C2A6}"/>
                </a:ext>
              </a:extLst>
            </p:cNvPr>
            <p:cNvSpPr/>
            <p:nvPr/>
          </p:nvSpPr>
          <p:spPr>
            <a:xfrm>
              <a:off x="1573231" y="5126994"/>
              <a:ext cx="620226" cy="2637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100%</a:t>
              </a:r>
              <a:endParaRPr lang="en-IN" sz="1050" dirty="0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C4414532-2675-4EB0-B7E1-1776DCC28A05}"/>
              </a:ext>
            </a:extLst>
          </p:cNvPr>
          <p:cNvGrpSpPr/>
          <p:nvPr/>
        </p:nvGrpSpPr>
        <p:grpSpPr>
          <a:xfrm>
            <a:off x="8938387" y="5136692"/>
            <a:ext cx="1229955" cy="263709"/>
            <a:chOff x="963502" y="5126994"/>
            <a:chExt cx="1229955" cy="263709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D16B0F4D-4AC1-474A-822A-566F44B78681}"/>
                </a:ext>
              </a:extLst>
            </p:cNvPr>
            <p:cNvSpPr/>
            <p:nvPr/>
          </p:nvSpPr>
          <p:spPr>
            <a:xfrm>
              <a:off x="963502" y="5130330"/>
              <a:ext cx="620227" cy="246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4000</a:t>
              </a:r>
              <a:endParaRPr lang="en-IN" sz="1050" dirty="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34A941F4-1FCE-4039-8479-B9258C051162}"/>
                </a:ext>
              </a:extLst>
            </p:cNvPr>
            <p:cNvSpPr/>
            <p:nvPr/>
          </p:nvSpPr>
          <p:spPr>
            <a:xfrm>
              <a:off x="1573231" y="5126994"/>
              <a:ext cx="620226" cy="2637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20%</a:t>
              </a:r>
              <a:endParaRPr lang="en-IN" sz="1050" dirty="0"/>
            </a:p>
          </p:txBody>
        </p:sp>
      </p:grpSp>
      <p:sp>
        <p:nvSpPr>
          <p:cNvPr id="191" name="Rectangle 190">
            <a:extLst>
              <a:ext uri="{FF2B5EF4-FFF2-40B4-BE49-F238E27FC236}">
                <a16:creationId xmlns:a16="http://schemas.microsoft.com/office/drawing/2014/main" id="{5950547C-3B04-4ED8-8542-B7DD4CDCA700}"/>
              </a:ext>
            </a:extLst>
          </p:cNvPr>
          <p:cNvSpPr/>
          <p:nvPr/>
        </p:nvSpPr>
        <p:spPr>
          <a:xfrm>
            <a:off x="7000967" y="6001825"/>
            <a:ext cx="620227" cy="2468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2000</a:t>
            </a:r>
            <a:endParaRPr lang="en-IN" sz="1050" dirty="0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F7198DE-6387-4D64-B815-44F8929ABE3A}"/>
              </a:ext>
            </a:extLst>
          </p:cNvPr>
          <p:cNvSpPr/>
          <p:nvPr/>
        </p:nvSpPr>
        <p:spPr>
          <a:xfrm>
            <a:off x="9237209" y="5974815"/>
            <a:ext cx="620227" cy="2468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2000</a:t>
            </a:r>
            <a:endParaRPr lang="en-IN" sz="1050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AD4D7F55-719E-4839-B267-D8DC7B469F7C}"/>
              </a:ext>
            </a:extLst>
          </p:cNvPr>
          <p:cNvSpPr/>
          <p:nvPr/>
        </p:nvSpPr>
        <p:spPr>
          <a:xfrm>
            <a:off x="8633315" y="2434215"/>
            <a:ext cx="2192993" cy="2377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Total</a:t>
            </a:r>
            <a:endParaRPr lang="en-IN" sz="1200" dirty="0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ADE1E56-494B-4393-9E77-03A97490AEA9}"/>
              </a:ext>
            </a:extLst>
          </p:cNvPr>
          <p:cNvGrpSpPr/>
          <p:nvPr/>
        </p:nvGrpSpPr>
        <p:grpSpPr>
          <a:xfrm>
            <a:off x="2281940" y="3517823"/>
            <a:ext cx="1194224" cy="231391"/>
            <a:chOff x="963502" y="5126991"/>
            <a:chExt cx="1229955" cy="263709"/>
          </a:xfrm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D5B1CA17-BB16-42DC-8586-BBF5362C42DD}"/>
                </a:ext>
              </a:extLst>
            </p:cNvPr>
            <p:cNvSpPr/>
            <p:nvPr/>
          </p:nvSpPr>
          <p:spPr>
            <a:xfrm>
              <a:off x="963502" y="5130330"/>
              <a:ext cx="620227" cy="246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2000</a:t>
              </a:r>
              <a:endParaRPr lang="en-IN" sz="1050" dirty="0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797D64AF-E6EB-421C-9F69-C61C82DB8FA4}"/>
                </a:ext>
              </a:extLst>
            </p:cNvPr>
            <p:cNvSpPr/>
            <p:nvPr/>
          </p:nvSpPr>
          <p:spPr>
            <a:xfrm>
              <a:off x="1573231" y="5126991"/>
              <a:ext cx="620226" cy="2637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35%</a:t>
              </a:r>
              <a:endParaRPr lang="en-IN" sz="1050" dirty="0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3A40D83-9073-4FCB-BB9A-0E5C7FF0ED2F}"/>
              </a:ext>
            </a:extLst>
          </p:cNvPr>
          <p:cNvGrpSpPr/>
          <p:nvPr/>
        </p:nvGrpSpPr>
        <p:grpSpPr>
          <a:xfrm>
            <a:off x="4312194" y="3540932"/>
            <a:ext cx="1194224" cy="231391"/>
            <a:chOff x="963502" y="5126991"/>
            <a:chExt cx="1229955" cy="263709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5029448A-B475-44AE-AD94-283B283AD848}"/>
                </a:ext>
              </a:extLst>
            </p:cNvPr>
            <p:cNvSpPr/>
            <p:nvPr/>
          </p:nvSpPr>
          <p:spPr>
            <a:xfrm>
              <a:off x="963502" y="5130330"/>
              <a:ext cx="620227" cy="246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2000</a:t>
              </a:r>
              <a:endParaRPr lang="en-IN" sz="1050" dirty="0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EB92579B-EE78-46E3-8312-BBAE8C005697}"/>
                </a:ext>
              </a:extLst>
            </p:cNvPr>
            <p:cNvSpPr/>
            <p:nvPr/>
          </p:nvSpPr>
          <p:spPr>
            <a:xfrm>
              <a:off x="1573231" y="5126991"/>
              <a:ext cx="620226" cy="2637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35%</a:t>
              </a:r>
              <a:endParaRPr lang="en-IN" sz="1050" dirty="0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66B26AFA-20C4-40FF-B02A-3011AEDF59E7}"/>
              </a:ext>
            </a:extLst>
          </p:cNvPr>
          <p:cNvGrpSpPr/>
          <p:nvPr/>
        </p:nvGrpSpPr>
        <p:grpSpPr>
          <a:xfrm>
            <a:off x="6756017" y="3553391"/>
            <a:ext cx="1194224" cy="231391"/>
            <a:chOff x="963502" y="5126987"/>
            <a:chExt cx="1229955" cy="263709"/>
          </a:xfrm>
        </p:grpSpPr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DDAF1D65-EF31-4BED-8369-F15BB7AC39D9}"/>
                </a:ext>
              </a:extLst>
            </p:cNvPr>
            <p:cNvSpPr/>
            <p:nvPr/>
          </p:nvSpPr>
          <p:spPr>
            <a:xfrm>
              <a:off x="963502" y="5130332"/>
              <a:ext cx="620227" cy="246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1000</a:t>
              </a:r>
              <a:endParaRPr lang="en-IN" sz="1050" dirty="0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634009AD-C1C1-43CA-8F58-2366CF647ECE}"/>
                </a:ext>
              </a:extLst>
            </p:cNvPr>
            <p:cNvSpPr/>
            <p:nvPr/>
          </p:nvSpPr>
          <p:spPr>
            <a:xfrm>
              <a:off x="1573231" y="5126987"/>
              <a:ext cx="620226" cy="2637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50%</a:t>
              </a:r>
              <a:endParaRPr lang="en-IN" sz="1050" dirty="0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E471E78E-F151-4C58-B42E-5729D8F6A252}"/>
              </a:ext>
            </a:extLst>
          </p:cNvPr>
          <p:cNvGrpSpPr/>
          <p:nvPr/>
        </p:nvGrpSpPr>
        <p:grpSpPr>
          <a:xfrm>
            <a:off x="8995546" y="3554632"/>
            <a:ext cx="1194224" cy="216976"/>
            <a:chOff x="963502" y="5126985"/>
            <a:chExt cx="1229955" cy="263709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2FE3DCB8-BCDA-4413-A7DA-5069EE0E50FE}"/>
                </a:ext>
              </a:extLst>
            </p:cNvPr>
            <p:cNvSpPr/>
            <p:nvPr/>
          </p:nvSpPr>
          <p:spPr>
            <a:xfrm>
              <a:off x="963502" y="5130332"/>
              <a:ext cx="620227" cy="246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5000</a:t>
              </a:r>
              <a:endParaRPr lang="en-IN" sz="1050" dirty="0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5C1E4795-CE4B-4AA7-9917-1F8889E72916}"/>
                </a:ext>
              </a:extLst>
            </p:cNvPr>
            <p:cNvSpPr/>
            <p:nvPr/>
          </p:nvSpPr>
          <p:spPr>
            <a:xfrm>
              <a:off x="1573231" y="5126993"/>
              <a:ext cx="620226" cy="2637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28%</a:t>
              </a:r>
              <a:endParaRPr lang="en-IN" sz="1050" dirty="0"/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C17074E9-FBF3-4A74-ABAF-78C840A97FBF}"/>
              </a:ext>
            </a:extLst>
          </p:cNvPr>
          <p:cNvGrpSpPr/>
          <p:nvPr/>
        </p:nvGrpSpPr>
        <p:grpSpPr>
          <a:xfrm>
            <a:off x="2276759" y="3934517"/>
            <a:ext cx="1194224" cy="231391"/>
            <a:chOff x="963502" y="5126991"/>
            <a:chExt cx="1229955" cy="263709"/>
          </a:xfrm>
        </p:grpSpPr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DF35D22-D386-4830-B4C3-5B026AF83244}"/>
                </a:ext>
              </a:extLst>
            </p:cNvPr>
            <p:cNvSpPr/>
            <p:nvPr/>
          </p:nvSpPr>
          <p:spPr>
            <a:xfrm>
              <a:off x="963502" y="5130330"/>
              <a:ext cx="620227" cy="246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1750</a:t>
              </a:r>
              <a:endParaRPr lang="en-IN" sz="1050" dirty="0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AAFBD8C-6010-44A1-B057-3E4A4B40BBD0}"/>
                </a:ext>
              </a:extLst>
            </p:cNvPr>
            <p:cNvSpPr/>
            <p:nvPr/>
          </p:nvSpPr>
          <p:spPr>
            <a:xfrm>
              <a:off x="1573231" y="5126991"/>
              <a:ext cx="620226" cy="2637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25%</a:t>
              </a:r>
              <a:endParaRPr lang="en-IN" sz="105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9F322E78-26D7-47E6-8294-0BC63A7213ED}"/>
              </a:ext>
            </a:extLst>
          </p:cNvPr>
          <p:cNvGrpSpPr/>
          <p:nvPr/>
        </p:nvGrpSpPr>
        <p:grpSpPr>
          <a:xfrm>
            <a:off x="4324501" y="3917359"/>
            <a:ext cx="1194224" cy="231391"/>
            <a:chOff x="963502" y="5126991"/>
            <a:chExt cx="1229955" cy="263709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55208FDD-9790-4633-B2FF-A604EBD50D41}"/>
                </a:ext>
              </a:extLst>
            </p:cNvPr>
            <p:cNvSpPr/>
            <p:nvPr/>
          </p:nvSpPr>
          <p:spPr>
            <a:xfrm>
              <a:off x="963502" y="5130330"/>
              <a:ext cx="620227" cy="246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1750</a:t>
              </a:r>
              <a:endParaRPr lang="en-IN" sz="1050" dirty="0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661F500F-F505-44FD-92A3-240A6BACD749}"/>
                </a:ext>
              </a:extLst>
            </p:cNvPr>
            <p:cNvSpPr/>
            <p:nvPr/>
          </p:nvSpPr>
          <p:spPr>
            <a:xfrm>
              <a:off x="1573231" y="5126991"/>
              <a:ext cx="620226" cy="2637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25%</a:t>
              </a:r>
              <a:endParaRPr lang="en-IN" sz="1050" dirty="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3DDDF35D-0236-4F2C-8145-3A8F434E3D66}"/>
              </a:ext>
            </a:extLst>
          </p:cNvPr>
          <p:cNvGrpSpPr/>
          <p:nvPr/>
        </p:nvGrpSpPr>
        <p:grpSpPr>
          <a:xfrm>
            <a:off x="6756017" y="3938336"/>
            <a:ext cx="1194224" cy="231391"/>
            <a:chOff x="963502" y="5126991"/>
            <a:chExt cx="1229955" cy="263709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464A82E0-DADC-4AA3-8BFF-96FB2AD0ABAB}"/>
                </a:ext>
              </a:extLst>
            </p:cNvPr>
            <p:cNvSpPr/>
            <p:nvPr/>
          </p:nvSpPr>
          <p:spPr>
            <a:xfrm>
              <a:off x="963502" y="5130330"/>
              <a:ext cx="620227" cy="246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750</a:t>
              </a:r>
              <a:endParaRPr lang="en-IN" sz="105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1379FA88-2FC0-4EDA-9A25-9ADEF6A632B1}"/>
                </a:ext>
              </a:extLst>
            </p:cNvPr>
            <p:cNvSpPr/>
            <p:nvPr/>
          </p:nvSpPr>
          <p:spPr>
            <a:xfrm>
              <a:off x="1573231" y="5126991"/>
              <a:ext cx="620226" cy="2637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37%</a:t>
              </a:r>
              <a:endParaRPr lang="en-IN" sz="105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C51913A-271E-44AB-B76E-B4A539A3DBDD}"/>
              </a:ext>
            </a:extLst>
          </p:cNvPr>
          <p:cNvGrpSpPr/>
          <p:nvPr/>
        </p:nvGrpSpPr>
        <p:grpSpPr>
          <a:xfrm>
            <a:off x="8998294" y="3952129"/>
            <a:ext cx="1194224" cy="231391"/>
            <a:chOff x="963502" y="5126991"/>
            <a:chExt cx="1229955" cy="263709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2C1AF8AB-3AFA-48D7-90D3-1C452E348DCA}"/>
                </a:ext>
              </a:extLst>
            </p:cNvPr>
            <p:cNvSpPr/>
            <p:nvPr/>
          </p:nvSpPr>
          <p:spPr>
            <a:xfrm>
              <a:off x="963502" y="5130330"/>
              <a:ext cx="620227" cy="246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4250</a:t>
              </a:r>
              <a:endParaRPr lang="en-IN" sz="1050" dirty="0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785FC9D8-A074-444B-9EC0-85A26831DE88}"/>
                </a:ext>
              </a:extLst>
            </p:cNvPr>
            <p:cNvSpPr/>
            <p:nvPr/>
          </p:nvSpPr>
          <p:spPr>
            <a:xfrm>
              <a:off x="1573231" y="5126991"/>
              <a:ext cx="620226" cy="2637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30%</a:t>
              </a:r>
              <a:endParaRPr lang="en-IN" sz="1050" dirty="0"/>
            </a:p>
          </p:txBody>
        </p:sp>
      </p:grpSp>
      <p:sp>
        <p:nvSpPr>
          <p:cNvPr id="226" name="Rectangle 225">
            <a:extLst>
              <a:ext uri="{FF2B5EF4-FFF2-40B4-BE49-F238E27FC236}">
                <a16:creationId xmlns:a16="http://schemas.microsoft.com/office/drawing/2014/main" id="{EE95FF0C-96A2-4438-AF9F-1C263320000C}"/>
              </a:ext>
            </a:extLst>
          </p:cNvPr>
          <p:cNvSpPr/>
          <p:nvPr/>
        </p:nvSpPr>
        <p:spPr>
          <a:xfrm rot="16200000">
            <a:off x="-327185" y="3535307"/>
            <a:ext cx="1169991" cy="2621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Engagement by Category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5093D35-6766-494F-9E52-DCE6CE771B06}"/>
              </a:ext>
            </a:extLst>
          </p:cNvPr>
          <p:cNvGrpSpPr/>
          <p:nvPr/>
        </p:nvGrpSpPr>
        <p:grpSpPr>
          <a:xfrm>
            <a:off x="2253644" y="3079721"/>
            <a:ext cx="1229955" cy="263709"/>
            <a:chOff x="963502" y="5126994"/>
            <a:chExt cx="1229955" cy="263709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4EA4AB0A-B7DE-48EF-82F0-FE64AF0574B9}"/>
                </a:ext>
              </a:extLst>
            </p:cNvPr>
            <p:cNvSpPr/>
            <p:nvPr/>
          </p:nvSpPr>
          <p:spPr>
            <a:xfrm>
              <a:off x="963502" y="5130330"/>
              <a:ext cx="620227" cy="246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7000</a:t>
              </a:r>
              <a:endParaRPr lang="en-IN" sz="1050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DFB95A9-4AE6-42C5-A047-910451284E89}"/>
                </a:ext>
              </a:extLst>
            </p:cNvPr>
            <p:cNvSpPr/>
            <p:nvPr/>
          </p:nvSpPr>
          <p:spPr>
            <a:xfrm>
              <a:off x="1573231" y="5126994"/>
              <a:ext cx="620226" cy="2637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20%</a:t>
              </a:r>
              <a:endParaRPr lang="en-IN" sz="1050" dirty="0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18013D4-4C2C-4447-8C49-F5CE075429F3}"/>
              </a:ext>
            </a:extLst>
          </p:cNvPr>
          <p:cNvGrpSpPr/>
          <p:nvPr/>
        </p:nvGrpSpPr>
        <p:grpSpPr>
          <a:xfrm>
            <a:off x="4311884" y="3071507"/>
            <a:ext cx="1229955" cy="263709"/>
            <a:chOff x="963502" y="5126994"/>
            <a:chExt cx="1229955" cy="263709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A2BE429-BA9C-446F-898E-761B2042280B}"/>
                </a:ext>
              </a:extLst>
            </p:cNvPr>
            <p:cNvSpPr/>
            <p:nvPr/>
          </p:nvSpPr>
          <p:spPr>
            <a:xfrm>
              <a:off x="963502" y="5130330"/>
              <a:ext cx="620227" cy="246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5000</a:t>
              </a:r>
              <a:endParaRPr lang="en-IN" sz="1050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58AAEBB-B77E-4D26-8B3F-BF2F2FF595DA}"/>
                </a:ext>
              </a:extLst>
            </p:cNvPr>
            <p:cNvSpPr/>
            <p:nvPr/>
          </p:nvSpPr>
          <p:spPr>
            <a:xfrm>
              <a:off x="1573231" y="5126994"/>
              <a:ext cx="620226" cy="2637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30%</a:t>
              </a:r>
              <a:endParaRPr lang="en-IN" sz="1050" dirty="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1E7A857-5F88-4E1C-9CFF-D95EE8851945}"/>
              </a:ext>
            </a:extLst>
          </p:cNvPr>
          <p:cNvGrpSpPr/>
          <p:nvPr/>
        </p:nvGrpSpPr>
        <p:grpSpPr>
          <a:xfrm>
            <a:off x="6743248" y="3065222"/>
            <a:ext cx="1229955" cy="263709"/>
            <a:chOff x="963502" y="5126994"/>
            <a:chExt cx="1229955" cy="263709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6C274D7A-0E04-4DBC-A9D8-F948549F8566}"/>
                </a:ext>
              </a:extLst>
            </p:cNvPr>
            <p:cNvSpPr/>
            <p:nvPr/>
          </p:nvSpPr>
          <p:spPr>
            <a:xfrm>
              <a:off x="963502" y="5130330"/>
              <a:ext cx="620227" cy="246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2000</a:t>
              </a:r>
              <a:endParaRPr lang="en-IN" sz="1050" dirty="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5FF7E63D-A728-4B85-8EF3-22DCC5B4200C}"/>
                </a:ext>
              </a:extLst>
            </p:cNvPr>
            <p:cNvSpPr/>
            <p:nvPr/>
          </p:nvSpPr>
          <p:spPr>
            <a:xfrm>
              <a:off x="1573231" y="5126994"/>
              <a:ext cx="620226" cy="2637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15%</a:t>
              </a:r>
              <a:endParaRPr lang="en-IN" sz="1050" dirty="0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4598D7E-A2DB-4705-A5B3-80B1002A913C}"/>
              </a:ext>
            </a:extLst>
          </p:cNvPr>
          <p:cNvGrpSpPr/>
          <p:nvPr/>
        </p:nvGrpSpPr>
        <p:grpSpPr>
          <a:xfrm>
            <a:off x="8990449" y="3032447"/>
            <a:ext cx="1229955" cy="263709"/>
            <a:chOff x="963502" y="5126994"/>
            <a:chExt cx="1229955" cy="263709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0A3FE4F1-0F85-4297-AC4D-F1E5554B1C06}"/>
                </a:ext>
              </a:extLst>
            </p:cNvPr>
            <p:cNvSpPr/>
            <p:nvPr/>
          </p:nvSpPr>
          <p:spPr>
            <a:xfrm>
              <a:off x="963502" y="5130330"/>
              <a:ext cx="620227" cy="246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14000</a:t>
              </a:r>
              <a:endParaRPr lang="en-IN" sz="1050" dirty="0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3F29B71D-17AF-4307-A2D4-10F001625B66}"/>
                </a:ext>
              </a:extLst>
            </p:cNvPr>
            <p:cNvSpPr/>
            <p:nvPr/>
          </p:nvSpPr>
          <p:spPr>
            <a:xfrm>
              <a:off x="1573231" y="5126994"/>
              <a:ext cx="620226" cy="2637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65%</a:t>
              </a:r>
              <a:endParaRPr lang="en-IN" sz="1050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81A72B5-BBD4-47C9-B206-C97BC02FE20C}"/>
              </a:ext>
            </a:extLst>
          </p:cNvPr>
          <p:cNvSpPr/>
          <p:nvPr/>
        </p:nvSpPr>
        <p:spPr>
          <a:xfrm>
            <a:off x="126732" y="2412624"/>
            <a:ext cx="11797255" cy="19086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CBA7BC-463A-44EA-B715-1668973A8448}"/>
              </a:ext>
            </a:extLst>
          </p:cNvPr>
          <p:cNvSpPr/>
          <p:nvPr/>
        </p:nvSpPr>
        <p:spPr>
          <a:xfrm>
            <a:off x="48797" y="1081570"/>
            <a:ext cx="12072403" cy="13323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E1B3F47-175B-418A-8157-EC405A33F717}"/>
              </a:ext>
            </a:extLst>
          </p:cNvPr>
          <p:cNvGrpSpPr/>
          <p:nvPr/>
        </p:nvGrpSpPr>
        <p:grpSpPr>
          <a:xfrm>
            <a:off x="4104348" y="839661"/>
            <a:ext cx="4740704" cy="1586579"/>
            <a:chOff x="4104348" y="839661"/>
            <a:chExt cx="4740704" cy="1586579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A9D1629-68A5-436A-8F9E-57B1E3EB952E}"/>
                </a:ext>
              </a:extLst>
            </p:cNvPr>
            <p:cNvSpPr/>
            <p:nvPr/>
          </p:nvSpPr>
          <p:spPr>
            <a:xfrm>
              <a:off x="4904209" y="1350430"/>
              <a:ext cx="3940843" cy="107581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Select the Campaign name to view the primary level engagement/Secondary level engagement</a:t>
              </a:r>
              <a:endParaRPr lang="en-IN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D95AD68-888D-424A-ACB8-AD2D1F3F4335}"/>
                </a:ext>
              </a:extLst>
            </p:cNvPr>
            <p:cNvCxnSpPr>
              <a:endCxn id="49" idx="3"/>
            </p:cNvCxnSpPr>
            <p:nvPr/>
          </p:nvCxnSpPr>
          <p:spPr>
            <a:xfrm flipH="1" flipV="1">
              <a:off x="4104348" y="839661"/>
              <a:ext cx="2498434" cy="4972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4341D4-57B7-47BA-BCAE-A5C456EAEEEB}"/>
              </a:ext>
            </a:extLst>
          </p:cNvPr>
          <p:cNvGrpSpPr/>
          <p:nvPr/>
        </p:nvGrpSpPr>
        <p:grpSpPr>
          <a:xfrm>
            <a:off x="914850" y="2203149"/>
            <a:ext cx="5218670" cy="1748980"/>
            <a:chOff x="914850" y="2203149"/>
            <a:chExt cx="5218670" cy="174898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A74F93D-2E0B-40A2-BEB2-BD0D418F62BC}"/>
                </a:ext>
              </a:extLst>
            </p:cNvPr>
            <p:cNvSpPr/>
            <p:nvPr/>
          </p:nvSpPr>
          <p:spPr>
            <a:xfrm>
              <a:off x="914850" y="2818322"/>
              <a:ext cx="5218670" cy="1133807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Information about the fund, Campaign Period, Engagement Window, IA sector Targeted return, No of engagement, No of email engagement</a:t>
              </a:r>
              <a:endParaRPr lang="en-IN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E522FCA-A65C-44C3-8742-85ABD76F8B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2454" y="2203149"/>
              <a:ext cx="633197" cy="5777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7957969-01B2-4966-BEA7-83DC05823CB1}"/>
              </a:ext>
            </a:extLst>
          </p:cNvPr>
          <p:cNvSpPr/>
          <p:nvPr/>
        </p:nvSpPr>
        <p:spPr>
          <a:xfrm>
            <a:off x="7877371" y="1050915"/>
            <a:ext cx="4265832" cy="129891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Compare the Engagement through different target list generated (AI generated, Custom generated and Clients Target list uploaded)</a:t>
            </a:r>
          </a:p>
          <a:p>
            <a:pPr algn="ctr"/>
            <a:endParaRPr lang="en-IN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D700CBB-7801-478F-9AB9-1B942602A975}"/>
              </a:ext>
            </a:extLst>
          </p:cNvPr>
          <p:cNvGrpSpPr/>
          <p:nvPr/>
        </p:nvGrpSpPr>
        <p:grpSpPr>
          <a:xfrm>
            <a:off x="268012" y="2907736"/>
            <a:ext cx="3859273" cy="1436300"/>
            <a:chOff x="268012" y="2907736"/>
            <a:chExt cx="3859273" cy="14363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7F58FDF-145F-499C-AA7D-7AAC2F192500}"/>
                </a:ext>
              </a:extLst>
            </p:cNvPr>
            <p:cNvSpPr/>
            <p:nvPr/>
          </p:nvSpPr>
          <p:spPr>
            <a:xfrm>
              <a:off x="268012" y="2907736"/>
              <a:ext cx="3859273" cy="1081776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What is the engagement generated through primary source (through email)</a:t>
              </a:r>
            </a:p>
            <a:p>
              <a:pPr algn="ctr"/>
              <a:endParaRPr lang="en-IN" sz="16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8797131-C7A5-4889-A063-702850EC261B}"/>
                </a:ext>
              </a:extLst>
            </p:cNvPr>
            <p:cNvCxnSpPr/>
            <p:nvPr/>
          </p:nvCxnSpPr>
          <p:spPr>
            <a:xfrm>
              <a:off x="2200170" y="4041543"/>
              <a:ext cx="129421" cy="302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6EA0F80-7E26-4A57-896F-5F652627A60C}"/>
              </a:ext>
            </a:extLst>
          </p:cNvPr>
          <p:cNvSpPr/>
          <p:nvPr/>
        </p:nvSpPr>
        <p:spPr>
          <a:xfrm>
            <a:off x="-70481" y="4312854"/>
            <a:ext cx="6248073" cy="24177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CC28364-042C-488D-B86E-7D564F8AC39D}"/>
              </a:ext>
            </a:extLst>
          </p:cNvPr>
          <p:cNvSpPr/>
          <p:nvPr/>
        </p:nvSpPr>
        <p:spPr>
          <a:xfrm>
            <a:off x="6062727" y="4242282"/>
            <a:ext cx="6151605" cy="261571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C086480-FDD6-4566-8810-0E993DCCEDB3}"/>
              </a:ext>
            </a:extLst>
          </p:cNvPr>
          <p:cNvSpPr/>
          <p:nvPr/>
        </p:nvSpPr>
        <p:spPr>
          <a:xfrm>
            <a:off x="5153547" y="4952350"/>
            <a:ext cx="3571195" cy="10659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Using these metrics, we can measure the engagement happened through email campaign</a:t>
            </a:r>
            <a:endParaRPr lang="en-IN" dirty="0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83705D6-62AB-4D0D-9454-9AA6877AC412}"/>
              </a:ext>
            </a:extLst>
          </p:cNvPr>
          <p:cNvGrpSpPr/>
          <p:nvPr/>
        </p:nvGrpSpPr>
        <p:grpSpPr>
          <a:xfrm>
            <a:off x="6881404" y="2940521"/>
            <a:ext cx="4339378" cy="1451121"/>
            <a:chOff x="268012" y="2907736"/>
            <a:chExt cx="3859273" cy="1451121"/>
          </a:xfrm>
        </p:grpSpPr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914E2C0C-493A-4EE4-9756-EF0C515BC7B2}"/>
                </a:ext>
              </a:extLst>
            </p:cNvPr>
            <p:cNvSpPr/>
            <p:nvPr/>
          </p:nvSpPr>
          <p:spPr>
            <a:xfrm>
              <a:off x="268012" y="2907736"/>
              <a:ext cx="3859273" cy="1081776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What is the engagement generated through Secondary sources (through social, webcast &amp; website)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576B497F-66A3-4380-B448-55B2534FC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5126" y="3997910"/>
              <a:ext cx="102524" cy="3609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76BFEBD8-D43E-4D94-BF88-7FB78A71C25A}"/>
              </a:ext>
            </a:extLst>
          </p:cNvPr>
          <p:cNvSpPr/>
          <p:nvPr/>
        </p:nvSpPr>
        <p:spPr>
          <a:xfrm>
            <a:off x="2699531" y="4909554"/>
            <a:ext cx="3571195" cy="10659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 can measure the engagement happened through campaign on Social/Webcast/Website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131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4" grpId="2" animBg="1"/>
      <p:bldP spid="4" grpId="3" animBg="1"/>
      <p:bldP spid="5" grpId="0" animBg="1"/>
      <p:bldP spid="5" grpId="1" animBg="1"/>
      <p:bldP spid="5" grpId="2" animBg="1"/>
      <p:bldP spid="17" grpId="0" animBg="1"/>
      <p:bldP spid="17" grpId="1" animBg="1"/>
      <p:bldP spid="2" grpId="0" animBg="1"/>
      <p:bldP spid="2" grpId="1" animBg="1"/>
      <p:bldP spid="2" grpId="2" animBg="1"/>
      <p:bldP spid="131" grpId="0" animBg="1"/>
      <p:bldP spid="131" grpId="1" animBg="1"/>
      <p:bldP spid="23" grpId="0" animBg="1"/>
      <p:bldP spid="23" grpId="1" animBg="1"/>
      <p:bldP spid="154" grpId="0" animBg="1"/>
      <p:bldP spid="15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9EDB-925C-4743-BEA2-F16A8C2A6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962" y="0"/>
            <a:ext cx="10940304" cy="408349"/>
          </a:xfrm>
        </p:spPr>
        <p:txBody>
          <a:bodyPr/>
          <a:lstStyle/>
          <a:p>
            <a:r>
              <a:rPr lang="en-US" dirty="0"/>
              <a:t>Campaign Success Measurement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4A3390-FA2A-486A-9E10-01415567D9E9}"/>
              </a:ext>
            </a:extLst>
          </p:cNvPr>
          <p:cNvSpPr/>
          <p:nvPr/>
        </p:nvSpPr>
        <p:spPr>
          <a:xfrm>
            <a:off x="0" y="698076"/>
            <a:ext cx="12059478" cy="6159924"/>
          </a:xfrm>
          <a:prstGeom prst="rect">
            <a:avLst/>
          </a:prstGeom>
          <a:ln w="31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600" b="1" dirty="0"/>
              <a:t>Target Audience:</a:t>
            </a:r>
            <a:r>
              <a:rPr lang="en-US" sz="1600" dirty="0"/>
              <a:t> Campaign Management Team (Executive &amp; Senior Executive level)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Objective: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Primary Objective of this view is to provide a campaign marketing funnel breakdown across various stages for the prospects targeted.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Breakdown investment in terms of promoted through Marketing and Non- Marketing by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Top Ups (existing investors in a product, topping up),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Cross Sell (Clients in other products, investing into the selected product for the first time) &amp;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New money (Prospects who became new clients by investing in a fund).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Investment by capabilities view and gross sales happened in last 6 months and new opportunities created.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Questions: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How Successful is my campaign in driving the customer journey through marketing funnel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How does the investment through the campaign compared to the investments that we got through non-marketing channels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How has my campaign impacted overall investments across capabilities.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4007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5" y="-3067"/>
            <a:ext cx="10940304" cy="408349"/>
          </a:xfrm>
        </p:spPr>
        <p:txBody>
          <a:bodyPr/>
          <a:lstStyle/>
          <a:p>
            <a:r>
              <a:rPr lang="en-US" dirty="0"/>
              <a:t>Campaign Success Measurement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5E077E-9DE9-4207-9F33-918666D9DBE9}"/>
              </a:ext>
            </a:extLst>
          </p:cNvPr>
          <p:cNvSpPr/>
          <p:nvPr/>
        </p:nvSpPr>
        <p:spPr>
          <a:xfrm>
            <a:off x="219868" y="548229"/>
            <a:ext cx="11704119" cy="52744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40F9D7A-C812-4471-B298-49FBA26296BF}"/>
              </a:ext>
            </a:extLst>
          </p:cNvPr>
          <p:cNvGrpSpPr/>
          <p:nvPr/>
        </p:nvGrpSpPr>
        <p:grpSpPr>
          <a:xfrm>
            <a:off x="1205206" y="665676"/>
            <a:ext cx="2899142" cy="347979"/>
            <a:chOff x="3175799" y="1339182"/>
            <a:chExt cx="1576376" cy="31855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7200B6E-C206-48F1-9BD9-18D0A6F6502A}"/>
                </a:ext>
              </a:extLst>
            </p:cNvPr>
            <p:cNvSpPr/>
            <p:nvPr/>
          </p:nvSpPr>
          <p:spPr>
            <a:xfrm>
              <a:off x="3801143" y="1339182"/>
              <a:ext cx="951032" cy="31855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50" b="1" dirty="0"/>
                <a:t>Campaign name</a:t>
              </a:r>
              <a:endParaRPr lang="en-IN" sz="105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D94ED53-79AC-471A-9328-1685634746C3}"/>
                </a:ext>
              </a:extLst>
            </p:cNvPr>
            <p:cNvSpPr txBox="1"/>
            <p:nvPr/>
          </p:nvSpPr>
          <p:spPr>
            <a:xfrm>
              <a:off x="3175799" y="1369667"/>
              <a:ext cx="611373" cy="253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Campaign</a:t>
              </a:r>
              <a:endParaRPr lang="en-IN" sz="1200" b="1" dirty="0"/>
            </a:p>
          </p:txBody>
        </p:sp>
      </p:grpSp>
      <p:sp>
        <p:nvSpPr>
          <p:cNvPr id="242" name="Half Frame 241">
            <a:extLst>
              <a:ext uri="{FF2B5EF4-FFF2-40B4-BE49-F238E27FC236}">
                <a16:creationId xmlns:a16="http://schemas.microsoft.com/office/drawing/2014/main" id="{9D38E01D-6434-405B-B7BE-69F881D4D864}"/>
              </a:ext>
            </a:extLst>
          </p:cNvPr>
          <p:cNvSpPr/>
          <p:nvPr/>
        </p:nvSpPr>
        <p:spPr>
          <a:xfrm rot="18867398" flipV="1">
            <a:off x="3731636" y="719423"/>
            <a:ext cx="138425" cy="204659"/>
          </a:xfrm>
          <a:prstGeom prst="halfFram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BF6F776-07E8-40FF-A120-34164B4180E4}"/>
              </a:ext>
            </a:extLst>
          </p:cNvPr>
          <p:cNvGrpSpPr/>
          <p:nvPr/>
        </p:nvGrpSpPr>
        <p:grpSpPr>
          <a:xfrm>
            <a:off x="4897760" y="678760"/>
            <a:ext cx="1394119" cy="309150"/>
            <a:chOff x="3175798" y="1368163"/>
            <a:chExt cx="1686884" cy="30915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2A49C40-9A04-4D1B-90FB-D5A987750E5D}"/>
                </a:ext>
              </a:extLst>
            </p:cNvPr>
            <p:cNvSpPr/>
            <p:nvPr/>
          </p:nvSpPr>
          <p:spPr>
            <a:xfrm>
              <a:off x="3851219" y="1368163"/>
              <a:ext cx="1011463" cy="29721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50" b="1" dirty="0"/>
                <a:t>GARS</a:t>
              </a:r>
              <a:endParaRPr lang="en-IN" sz="1050" b="1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740EC25-5C7F-4F1F-8BD2-8938D11D3A59}"/>
                </a:ext>
              </a:extLst>
            </p:cNvPr>
            <p:cNvSpPr txBox="1"/>
            <p:nvPr/>
          </p:nvSpPr>
          <p:spPr>
            <a:xfrm>
              <a:off x="3175798" y="1400314"/>
              <a:ext cx="6113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Fund</a:t>
              </a:r>
              <a:endParaRPr lang="en-IN" sz="1200" b="1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6A0CB7F-F252-48EE-9327-F68A0BEC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030" y="1519059"/>
            <a:ext cx="1732438" cy="1483961"/>
          </a:xfrm>
          <a:prstGeom prst="rect">
            <a:avLst/>
          </a:prstGeom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CAD69C59-1918-4247-B5F1-FA6C588BE3FE}"/>
              </a:ext>
            </a:extLst>
          </p:cNvPr>
          <p:cNvSpPr/>
          <p:nvPr/>
        </p:nvSpPr>
        <p:spPr>
          <a:xfrm>
            <a:off x="6694413" y="1218624"/>
            <a:ext cx="2704420" cy="2468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Investment by Capabilities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87A7611-DB65-471D-BF03-7F5230D91EC2}"/>
              </a:ext>
            </a:extLst>
          </p:cNvPr>
          <p:cNvCxnSpPr>
            <a:cxnSpLocks/>
          </p:cNvCxnSpPr>
          <p:nvPr/>
        </p:nvCxnSpPr>
        <p:spPr>
          <a:xfrm flipH="1">
            <a:off x="6504089" y="1161560"/>
            <a:ext cx="37960" cy="531966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4E856F0-8017-4E42-A172-ECCA064426C6}"/>
              </a:ext>
            </a:extLst>
          </p:cNvPr>
          <p:cNvSpPr/>
          <p:nvPr/>
        </p:nvSpPr>
        <p:spPr>
          <a:xfrm>
            <a:off x="9522887" y="1218624"/>
            <a:ext cx="2545499" cy="2468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Sales by Capabilities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B12288-31CA-489F-8FC9-78D0A3FE7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0871" y="1624302"/>
            <a:ext cx="1422873" cy="1238819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C9E91DC3-484A-4DE1-AE84-85232EFC9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555" y="6481228"/>
            <a:ext cx="6536938" cy="361866"/>
          </a:xfrm>
          <a:prstGeom prst="rect">
            <a:avLst/>
          </a:prstGeom>
        </p:spPr>
      </p:pic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5BFD192-A170-40EB-A0BB-3BA6CAC91B7E}"/>
              </a:ext>
            </a:extLst>
          </p:cNvPr>
          <p:cNvCxnSpPr>
            <a:cxnSpLocks/>
          </p:cNvCxnSpPr>
          <p:nvPr/>
        </p:nvCxnSpPr>
        <p:spPr>
          <a:xfrm flipH="1">
            <a:off x="9398833" y="1161560"/>
            <a:ext cx="12969" cy="184146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EDAA38D-2E54-4F9E-A658-42C9DA8532B5}"/>
              </a:ext>
            </a:extLst>
          </p:cNvPr>
          <p:cNvCxnSpPr>
            <a:cxnSpLocks/>
          </p:cNvCxnSpPr>
          <p:nvPr/>
        </p:nvCxnSpPr>
        <p:spPr>
          <a:xfrm flipV="1">
            <a:off x="6542049" y="3060084"/>
            <a:ext cx="5526337" cy="1902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636326F-FD7B-4AD7-B84F-124DC1147BD4}"/>
              </a:ext>
            </a:extLst>
          </p:cNvPr>
          <p:cNvSpPr/>
          <p:nvPr/>
        </p:nvSpPr>
        <p:spPr>
          <a:xfrm>
            <a:off x="6674918" y="3240592"/>
            <a:ext cx="5373973" cy="2468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Campaign Investment Breakdown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30F0ABB-3369-4BAD-9516-41AAC9C2B424}"/>
              </a:ext>
            </a:extLst>
          </p:cNvPr>
          <p:cNvGrpSpPr/>
          <p:nvPr/>
        </p:nvGrpSpPr>
        <p:grpSpPr>
          <a:xfrm>
            <a:off x="1315550" y="4504103"/>
            <a:ext cx="3755794" cy="1762952"/>
            <a:chOff x="848676" y="4616268"/>
            <a:chExt cx="3755794" cy="1762952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D3710D7-A3BF-4EBA-B536-FF590879C44D}"/>
                </a:ext>
              </a:extLst>
            </p:cNvPr>
            <p:cNvSpPr/>
            <p:nvPr/>
          </p:nvSpPr>
          <p:spPr>
            <a:xfrm>
              <a:off x="963502" y="5130329"/>
              <a:ext cx="1164044" cy="304597"/>
            </a:xfrm>
            <a:prstGeom prst="rect">
              <a:avLst/>
            </a:prstGeom>
            <a:solidFill>
              <a:schemeClr val="bg1"/>
            </a:solidFill>
            <a:ln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1000</a:t>
              </a:r>
              <a:endParaRPr lang="en-IN" sz="1050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84C70C6-C5CF-45C1-AF98-E415C9669C3C}"/>
                </a:ext>
              </a:extLst>
            </p:cNvPr>
            <p:cNvSpPr/>
            <p:nvPr/>
          </p:nvSpPr>
          <p:spPr>
            <a:xfrm>
              <a:off x="3267405" y="5130330"/>
              <a:ext cx="1164044" cy="304597"/>
            </a:xfrm>
            <a:prstGeom prst="rect">
              <a:avLst/>
            </a:prstGeom>
            <a:solidFill>
              <a:schemeClr val="bg1"/>
            </a:solidFill>
            <a:ln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20 Million</a:t>
              </a:r>
              <a:endParaRPr lang="en-IN" sz="1050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F226D3C6-BD5C-4A47-B4B9-DAE90B600825}"/>
                </a:ext>
              </a:extLst>
            </p:cNvPr>
            <p:cNvSpPr/>
            <p:nvPr/>
          </p:nvSpPr>
          <p:spPr>
            <a:xfrm>
              <a:off x="2154385" y="6074623"/>
              <a:ext cx="1164044" cy="304597"/>
            </a:xfrm>
            <a:prstGeom prst="rect">
              <a:avLst/>
            </a:prstGeom>
            <a:solidFill>
              <a:schemeClr val="bg1"/>
            </a:solidFill>
            <a:ln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50000</a:t>
              </a:r>
              <a:endParaRPr lang="en-IN" sz="1050" dirty="0"/>
            </a:p>
          </p:txBody>
        </p:sp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4243ACEE-AD7B-4E52-BA39-22EE89DE7000}"/>
                </a:ext>
              </a:extLst>
            </p:cNvPr>
            <p:cNvSpPr/>
            <p:nvPr/>
          </p:nvSpPr>
          <p:spPr>
            <a:xfrm>
              <a:off x="848676" y="4616268"/>
              <a:ext cx="1630557" cy="36186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#New Opportunities over the Period of campaign</a:t>
              </a:r>
              <a:endParaRPr lang="en-IN" sz="1050" dirty="0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6AE095DC-1C1B-4C36-B3A8-2D3FCE70996D}"/>
                </a:ext>
              </a:extLst>
            </p:cNvPr>
            <p:cNvSpPr/>
            <p:nvPr/>
          </p:nvSpPr>
          <p:spPr>
            <a:xfrm>
              <a:off x="1700803" y="5624987"/>
              <a:ext cx="2071208" cy="33592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#Gross Redemption over the period of campaign</a:t>
              </a:r>
              <a:endParaRPr lang="en-IN" sz="1050" dirty="0"/>
            </a:p>
          </p:txBody>
        </p:sp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23A2CDF5-756E-48B1-A455-98638678D1C6}"/>
                </a:ext>
              </a:extLst>
            </p:cNvPr>
            <p:cNvSpPr/>
            <p:nvPr/>
          </p:nvSpPr>
          <p:spPr>
            <a:xfrm>
              <a:off x="2973913" y="4616268"/>
              <a:ext cx="1630557" cy="35143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#Gross Sales over the period of campaign</a:t>
              </a:r>
              <a:endParaRPr lang="en-IN" sz="1050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5FE5D63-7533-4805-BDD8-CF114FBDC31C}"/>
              </a:ext>
            </a:extLst>
          </p:cNvPr>
          <p:cNvSpPr/>
          <p:nvPr/>
        </p:nvSpPr>
        <p:spPr>
          <a:xfrm>
            <a:off x="1002427" y="1721027"/>
            <a:ext cx="4478206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#Engaged via Email : </a:t>
            </a:r>
            <a:endParaRPr lang="en-IN" sz="1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104D76E-6CBD-4565-BC3F-652FA726BA3E}"/>
              </a:ext>
            </a:extLst>
          </p:cNvPr>
          <p:cNvSpPr/>
          <p:nvPr/>
        </p:nvSpPr>
        <p:spPr>
          <a:xfrm>
            <a:off x="454954" y="1349115"/>
            <a:ext cx="5573153" cy="2470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Campaign Marketing Funnel breakdown (for prospect targeted)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033E3E6-6316-452D-9DD8-D02210135983}"/>
              </a:ext>
            </a:extLst>
          </p:cNvPr>
          <p:cNvSpPr/>
          <p:nvPr/>
        </p:nvSpPr>
        <p:spPr>
          <a:xfrm>
            <a:off x="1218208" y="2161619"/>
            <a:ext cx="3966401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#Sales/Opps Meeting : </a:t>
            </a:r>
            <a:endParaRPr lang="en-IN" sz="1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2D968B4-465A-44BC-8FA6-B1FE32040CE2}"/>
              </a:ext>
            </a:extLst>
          </p:cNvPr>
          <p:cNvSpPr/>
          <p:nvPr/>
        </p:nvSpPr>
        <p:spPr>
          <a:xfrm>
            <a:off x="1415122" y="2594203"/>
            <a:ext cx="3482638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#Early stage </a:t>
            </a:r>
            <a:r>
              <a:rPr lang="en-US" sz="1400" dirty="0" err="1"/>
              <a:t>Opps</a:t>
            </a:r>
            <a:r>
              <a:rPr lang="en-US" sz="1400" dirty="0"/>
              <a:t> :</a:t>
            </a:r>
            <a:endParaRPr lang="en-IN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3778AB4-43A9-4C79-B7B1-47AFCEC89EC0}"/>
              </a:ext>
            </a:extLst>
          </p:cNvPr>
          <p:cNvSpPr/>
          <p:nvPr/>
        </p:nvSpPr>
        <p:spPr>
          <a:xfrm>
            <a:off x="1655799" y="3039803"/>
            <a:ext cx="3001284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#Later Stage </a:t>
            </a:r>
            <a:r>
              <a:rPr lang="en-US" sz="1400" dirty="0" err="1"/>
              <a:t>Opps</a:t>
            </a:r>
            <a:r>
              <a:rPr lang="en-US" sz="1400" dirty="0"/>
              <a:t> :</a:t>
            </a:r>
            <a:endParaRPr lang="en-IN" sz="1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088DF48-6D1D-46FF-B39E-8A98C3FD0CB1}"/>
              </a:ext>
            </a:extLst>
          </p:cNvPr>
          <p:cNvSpPr/>
          <p:nvPr/>
        </p:nvSpPr>
        <p:spPr>
          <a:xfrm>
            <a:off x="1826628" y="3495907"/>
            <a:ext cx="2659626" cy="361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#Won </a:t>
            </a:r>
            <a:r>
              <a:rPr lang="en-US" sz="1400" dirty="0" err="1"/>
              <a:t>Opps</a:t>
            </a:r>
            <a:r>
              <a:rPr lang="en-US" sz="1400" dirty="0"/>
              <a:t> :</a:t>
            </a:r>
            <a:endParaRPr lang="en-IN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027443-94C3-4F85-8D1F-2DAFDD5C6142}"/>
              </a:ext>
            </a:extLst>
          </p:cNvPr>
          <p:cNvSpPr/>
          <p:nvPr/>
        </p:nvSpPr>
        <p:spPr>
          <a:xfrm>
            <a:off x="406871" y="4004647"/>
            <a:ext cx="5573153" cy="2470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Investment Through Campaign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949599-BB95-400B-84FD-2A32BEA95310}"/>
              </a:ext>
            </a:extLst>
          </p:cNvPr>
          <p:cNvGrpSpPr/>
          <p:nvPr/>
        </p:nvGrpSpPr>
        <p:grpSpPr>
          <a:xfrm>
            <a:off x="6937302" y="4358603"/>
            <a:ext cx="2218641" cy="477978"/>
            <a:chOff x="7038494" y="3889192"/>
            <a:chExt cx="2218641" cy="47797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2809CC6-F199-43D0-BB31-7DF40AF0A545}"/>
                </a:ext>
              </a:extLst>
            </p:cNvPr>
            <p:cNvGrpSpPr/>
            <p:nvPr/>
          </p:nvGrpSpPr>
          <p:grpSpPr>
            <a:xfrm>
              <a:off x="7038494" y="3889192"/>
              <a:ext cx="2218641" cy="477978"/>
              <a:chOff x="351690" y="4488906"/>
              <a:chExt cx="2218641" cy="47797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97278D05-29ED-4A37-8D79-474E7EF4A646}"/>
                  </a:ext>
                </a:extLst>
              </p:cNvPr>
              <p:cNvGrpSpPr/>
              <p:nvPr/>
            </p:nvGrpSpPr>
            <p:grpSpPr>
              <a:xfrm>
                <a:off x="577218" y="4703175"/>
                <a:ext cx="1246613" cy="263709"/>
                <a:chOff x="740576" y="5111224"/>
                <a:chExt cx="1246613" cy="263709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5297664D-21E4-438F-8099-3CD0E7221CE3}"/>
                    </a:ext>
                  </a:extLst>
                </p:cNvPr>
                <p:cNvSpPr/>
                <p:nvPr/>
              </p:nvSpPr>
              <p:spPr>
                <a:xfrm>
                  <a:off x="740576" y="5127389"/>
                  <a:ext cx="620227" cy="24685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2000</a:t>
                  </a:r>
                  <a:endParaRPr lang="en-IN" sz="1050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FB38724-9224-4D15-B69E-DDEC41C5DE5F}"/>
                    </a:ext>
                  </a:extLst>
                </p:cNvPr>
                <p:cNvSpPr/>
                <p:nvPr/>
              </p:nvSpPr>
              <p:spPr>
                <a:xfrm>
                  <a:off x="1366963" y="5111224"/>
                  <a:ext cx="620226" cy="263709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bg1"/>
                  </a:solidFill>
                  <a:prstDash val="solid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2bn</a:t>
                  </a:r>
                  <a:endParaRPr lang="en-IN" sz="1050" dirty="0"/>
                </a:p>
              </p:txBody>
            </p: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938937-2518-426E-B0E5-ED14A1035DC5}"/>
                  </a:ext>
                </a:extLst>
              </p:cNvPr>
              <p:cNvSpPr/>
              <p:nvPr/>
            </p:nvSpPr>
            <p:spPr>
              <a:xfrm>
                <a:off x="351690" y="4488906"/>
                <a:ext cx="2218641" cy="21426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Promoted Through Marketing</a:t>
                </a:r>
                <a:endParaRPr lang="en-IN" sz="1200" dirty="0"/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7321F8-956F-4527-BDA3-34D211576A3C}"/>
                </a:ext>
              </a:extLst>
            </p:cNvPr>
            <p:cNvSpPr/>
            <p:nvPr/>
          </p:nvSpPr>
          <p:spPr>
            <a:xfrm>
              <a:off x="8542523" y="4102767"/>
              <a:ext cx="620226" cy="26370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70%</a:t>
              </a:r>
              <a:endParaRPr lang="en-IN" sz="105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8B4CD8B-6B14-47E2-AE1F-275BF8EE61ED}"/>
              </a:ext>
            </a:extLst>
          </p:cNvPr>
          <p:cNvGrpSpPr/>
          <p:nvPr/>
        </p:nvGrpSpPr>
        <p:grpSpPr>
          <a:xfrm>
            <a:off x="8295996" y="3650203"/>
            <a:ext cx="2218641" cy="477978"/>
            <a:chOff x="7038494" y="3889192"/>
            <a:chExt cx="2218641" cy="47797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A63B487-73DE-4B85-94C8-41E5E6AB3EBA}"/>
                </a:ext>
              </a:extLst>
            </p:cNvPr>
            <p:cNvGrpSpPr/>
            <p:nvPr/>
          </p:nvGrpSpPr>
          <p:grpSpPr>
            <a:xfrm>
              <a:off x="7038494" y="3889192"/>
              <a:ext cx="2218641" cy="477978"/>
              <a:chOff x="351690" y="4488906"/>
              <a:chExt cx="2218641" cy="477978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0063188-A5B6-4C54-B92E-F45C718A1F90}"/>
                  </a:ext>
                </a:extLst>
              </p:cNvPr>
              <p:cNvGrpSpPr/>
              <p:nvPr/>
            </p:nvGrpSpPr>
            <p:grpSpPr>
              <a:xfrm>
                <a:off x="577218" y="4703175"/>
                <a:ext cx="1246613" cy="263709"/>
                <a:chOff x="740576" y="5111224"/>
                <a:chExt cx="1246613" cy="263709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379B0842-0844-41FE-A43B-B02EFF812B38}"/>
                    </a:ext>
                  </a:extLst>
                </p:cNvPr>
                <p:cNvSpPr/>
                <p:nvPr/>
              </p:nvSpPr>
              <p:spPr>
                <a:xfrm>
                  <a:off x="740576" y="5127389"/>
                  <a:ext cx="620227" cy="24685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3000</a:t>
                  </a:r>
                  <a:endParaRPr lang="en-IN" sz="1050" dirty="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5C86E926-F86A-4476-B587-C6944511D5A0}"/>
                    </a:ext>
                  </a:extLst>
                </p:cNvPr>
                <p:cNvSpPr/>
                <p:nvPr/>
              </p:nvSpPr>
              <p:spPr>
                <a:xfrm>
                  <a:off x="1366963" y="5111224"/>
                  <a:ext cx="620226" cy="263709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bg1"/>
                  </a:solidFill>
                  <a:prstDash val="solid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3bn</a:t>
                  </a:r>
                  <a:endParaRPr lang="en-IN" sz="1050" dirty="0"/>
                </a:p>
              </p:txBody>
            </p:sp>
          </p:grp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3F3EB54-96B4-4D8D-ABEA-3FF1B9C766A6}"/>
                  </a:ext>
                </a:extLst>
              </p:cNvPr>
              <p:cNvSpPr/>
              <p:nvPr/>
            </p:nvSpPr>
            <p:spPr>
              <a:xfrm>
                <a:off x="351690" y="4488906"/>
                <a:ext cx="2218641" cy="21426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Accounts that invested in fund</a:t>
                </a:r>
                <a:endParaRPr lang="en-IN" sz="1200" dirty="0"/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E4FFDBB-B6DF-465E-96B3-0F5C91774DD9}"/>
                </a:ext>
              </a:extLst>
            </p:cNvPr>
            <p:cNvSpPr/>
            <p:nvPr/>
          </p:nvSpPr>
          <p:spPr>
            <a:xfrm>
              <a:off x="8542523" y="4102767"/>
              <a:ext cx="620226" cy="26370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100%</a:t>
              </a:r>
              <a:endParaRPr lang="en-IN" sz="105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3762610-B601-45AA-86CF-C015D4C44876}"/>
              </a:ext>
            </a:extLst>
          </p:cNvPr>
          <p:cNvGrpSpPr/>
          <p:nvPr/>
        </p:nvGrpSpPr>
        <p:grpSpPr>
          <a:xfrm>
            <a:off x="9592683" y="4324028"/>
            <a:ext cx="2405905" cy="477978"/>
            <a:chOff x="7038494" y="3889192"/>
            <a:chExt cx="2218641" cy="47797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E639962-744F-487E-B46C-5DAA783BAB58}"/>
                </a:ext>
              </a:extLst>
            </p:cNvPr>
            <p:cNvGrpSpPr/>
            <p:nvPr/>
          </p:nvGrpSpPr>
          <p:grpSpPr>
            <a:xfrm>
              <a:off x="7038494" y="3889192"/>
              <a:ext cx="2218641" cy="477978"/>
              <a:chOff x="351690" y="4488906"/>
              <a:chExt cx="2218641" cy="477978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CF53904F-B0E1-43AC-BDF1-5979CD2A8B5E}"/>
                  </a:ext>
                </a:extLst>
              </p:cNvPr>
              <p:cNvGrpSpPr/>
              <p:nvPr/>
            </p:nvGrpSpPr>
            <p:grpSpPr>
              <a:xfrm>
                <a:off x="577218" y="4703175"/>
                <a:ext cx="1246613" cy="263709"/>
                <a:chOff x="740576" y="5111224"/>
                <a:chExt cx="1246613" cy="263709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41696CB-CC7E-4734-8927-E82F36653623}"/>
                    </a:ext>
                  </a:extLst>
                </p:cNvPr>
                <p:cNvSpPr/>
                <p:nvPr/>
              </p:nvSpPr>
              <p:spPr>
                <a:xfrm>
                  <a:off x="740576" y="5127389"/>
                  <a:ext cx="620227" cy="24685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1000</a:t>
                  </a:r>
                  <a:endParaRPr lang="en-IN" sz="1050" dirty="0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A5D4C62-B523-498D-92B6-0C393D0A60D0}"/>
                    </a:ext>
                  </a:extLst>
                </p:cNvPr>
                <p:cNvSpPr/>
                <p:nvPr/>
              </p:nvSpPr>
              <p:spPr>
                <a:xfrm>
                  <a:off x="1366963" y="5111224"/>
                  <a:ext cx="620226" cy="263709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bg1"/>
                  </a:solidFill>
                  <a:prstDash val="solid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1bn</a:t>
                  </a:r>
                  <a:endParaRPr lang="en-IN" sz="1050" dirty="0"/>
                </a:p>
              </p:txBody>
            </p:sp>
          </p:grp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53C52A0-2230-4E93-BA7E-30B3BFE576CA}"/>
                  </a:ext>
                </a:extLst>
              </p:cNvPr>
              <p:cNvSpPr/>
              <p:nvPr/>
            </p:nvSpPr>
            <p:spPr>
              <a:xfrm>
                <a:off x="351690" y="4488906"/>
                <a:ext cx="2218641" cy="21426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Not Promoted Through Marketing</a:t>
                </a:r>
                <a:endParaRPr lang="en-IN" sz="1200" dirty="0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28234F0-465F-4ED4-8B56-A83AC616D165}"/>
                </a:ext>
              </a:extLst>
            </p:cNvPr>
            <p:cNvSpPr/>
            <p:nvPr/>
          </p:nvSpPr>
          <p:spPr>
            <a:xfrm>
              <a:off x="8542523" y="4102767"/>
              <a:ext cx="620226" cy="26370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30%</a:t>
              </a:r>
              <a:endParaRPr lang="en-IN" sz="105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43AC5C-6D06-4949-84A1-2063F18B95B4}"/>
              </a:ext>
            </a:extLst>
          </p:cNvPr>
          <p:cNvGrpSpPr/>
          <p:nvPr/>
        </p:nvGrpSpPr>
        <p:grpSpPr>
          <a:xfrm>
            <a:off x="7143119" y="4964257"/>
            <a:ext cx="1832613" cy="1554529"/>
            <a:chOff x="7143119" y="4964257"/>
            <a:chExt cx="1832613" cy="1554529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1F28AD4-A621-4D7B-A093-234665BF3162}"/>
                </a:ext>
              </a:extLst>
            </p:cNvPr>
            <p:cNvGrpSpPr/>
            <p:nvPr/>
          </p:nvGrpSpPr>
          <p:grpSpPr>
            <a:xfrm>
              <a:off x="7143119" y="4964257"/>
              <a:ext cx="1832613" cy="477978"/>
              <a:chOff x="7038494" y="3889192"/>
              <a:chExt cx="2218641" cy="477978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4C04EE8-5337-45FD-83DA-685D6B3DD232}"/>
                  </a:ext>
                </a:extLst>
              </p:cNvPr>
              <p:cNvGrpSpPr/>
              <p:nvPr/>
            </p:nvGrpSpPr>
            <p:grpSpPr>
              <a:xfrm>
                <a:off x="7038494" y="3889192"/>
                <a:ext cx="2218641" cy="477978"/>
                <a:chOff x="351690" y="4488906"/>
                <a:chExt cx="2218641" cy="477978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E3BB83E6-EAE6-4A68-919E-2240EF2D1DC2}"/>
                    </a:ext>
                  </a:extLst>
                </p:cNvPr>
                <p:cNvGrpSpPr/>
                <p:nvPr/>
              </p:nvGrpSpPr>
              <p:grpSpPr>
                <a:xfrm>
                  <a:off x="577218" y="4703175"/>
                  <a:ext cx="1246613" cy="263709"/>
                  <a:chOff x="740576" y="5111224"/>
                  <a:chExt cx="1246613" cy="263709"/>
                </a:xfrm>
              </p:grpSpPr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9576E2EC-3B7D-41A8-B6C7-9AFC81C3211F}"/>
                      </a:ext>
                    </a:extLst>
                  </p:cNvPr>
                  <p:cNvSpPr/>
                  <p:nvPr/>
                </p:nvSpPr>
                <p:spPr>
                  <a:xfrm>
                    <a:off x="740576" y="5127389"/>
                    <a:ext cx="620227" cy="246850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/>
                      <a:t>1800</a:t>
                    </a:r>
                    <a:endParaRPr lang="en-IN" sz="1050" dirty="0"/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9DA93055-2395-44E2-84AE-E1CBAFC47E07}"/>
                      </a:ext>
                    </a:extLst>
                  </p:cNvPr>
                  <p:cNvSpPr/>
                  <p:nvPr/>
                </p:nvSpPr>
                <p:spPr>
                  <a:xfrm>
                    <a:off x="1366963" y="5111224"/>
                    <a:ext cx="620226" cy="263709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/>
                      <a:t>1.5bn</a:t>
                    </a:r>
                    <a:endParaRPr lang="en-IN" sz="1050" dirty="0"/>
                  </a:p>
                </p:txBody>
              </p:sp>
            </p:grp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377D488-579E-4ED0-9CB1-A115324C1E46}"/>
                    </a:ext>
                  </a:extLst>
                </p:cNvPr>
                <p:cNvSpPr/>
                <p:nvPr/>
              </p:nvSpPr>
              <p:spPr>
                <a:xfrm>
                  <a:off x="351690" y="4488906"/>
                  <a:ext cx="2218641" cy="214269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Top-up</a:t>
                  </a:r>
                  <a:endParaRPr lang="en-IN" sz="1200" dirty="0"/>
                </a:p>
              </p:txBody>
            </p:sp>
          </p:grp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AF09C08-F90D-46A0-9FEC-798AC0320DD1}"/>
                  </a:ext>
                </a:extLst>
              </p:cNvPr>
              <p:cNvSpPr/>
              <p:nvPr/>
            </p:nvSpPr>
            <p:spPr>
              <a:xfrm>
                <a:off x="8542523" y="4102767"/>
                <a:ext cx="620226" cy="26370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90%</a:t>
                </a:r>
                <a:endParaRPr lang="en-IN" sz="1050" dirty="0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48E2E26-A968-4289-87EF-A6F3AF606FB2}"/>
                </a:ext>
              </a:extLst>
            </p:cNvPr>
            <p:cNvGrpSpPr/>
            <p:nvPr/>
          </p:nvGrpSpPr>
          <p:grpSpPr>
            <a:xfrm>
              <a:off x="7143119" y="5503802"/>
              <a:ext cx="1832613" cy="477978"/>
              <a:chOff x="7038494" y="3889192"/>
              <a:chExt cx="2218641" cy="477978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B75F6A1-8759-41C9-B5E5-D6FECFF4D85E}"/>
                  </a:ext>
                </a:extLst>
              </p:cNvPr>
              <p:cNvGrpSpPr/>
              <p:nvPr/>
            </p:nvGrpSpPr>
            <p:grpSpPr>
              <a:xfrm>
                <a:off x="7038494" y="3889192"/>
                <a:ext cx="2218641" cy="477978"/>
                <a:chOff x="351690" y="4488906"/>
                <a:chExt cx="2218641" cy="477978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08E89456-725A-4347-B5ED-A5F7ED5017EA}"/>
                    </a:ext>
                  </a:extLst>
                </p:cNvPr>
                <p:cNvGrpSpPr/>
                <p:nvPr/>
              </p:nvGrpSpPr>
              <p:grpSpPr>
                <a:xfrm>
                  <a:off x="577218" y="4703175"/>
                  <a:ext cx="1246613" cy="263709"/>
                  <a:chOff x="740576" y="5111224"/>
                  <a:chExt cx="1246613" cy="263709"/>
                </a:xfrm>
              </p:grpSpPr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6337C1C5-F78C-4FD4-B891-3D6ACBB953F0}"/>
                      </a:ext>
                    </a:extLst>
                  </p:cNvPr>
                  <p:cNvSpPr/>
                  <p:nvPr/>
                </p:nvSpPr>
                <p:spPr>
                  <a:xfrm>
                    <a:off x="740576" y="5127389"/>
                    <a:ext cx="620227" cy="246850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/>
                      <a:t>100</a:t>
                    </a:r>
                    <a:endParaRPr lang="en-IN" sz="1050" dirty="0"/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9D71EA36-8C27-485B-A49E-C81437DFDA7C}"/>
                      </a:ext>
                    </a:extLst>
                  </p:cNvPr>
                  <p:cNvSpPr/>
                  <p:nvPr/>
                </p:nvSpPr>
                <p:spPr>
                  <a:xfrm>
                    <a:off x="1366963" y="5111224"/>
                    <a:ext cx="620226" cy="263709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/>
                      <a:t>25M</a:t>
                    </a:r>
                    <a:endParaRPr lang="en-IN" sz="1050" dirty="0"/>
                  </a:p>
                </p:txBody>
              </p:sp>
            </p:grp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65B70E3-8059-4B71-A77F-8273BC99A7FB}"/>
                    </a:ext>
                  </a:extLst>
                </p:cNvPr>
                <p:cNvSpPr/>
                <p:nvPr/>
              </p:nvSpPr>
              <p:spPr>
                <a:xfrm>
                  <a:off x="351690" y="4488906"/>
                  <a:ext cx="2218641" cy="214269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Cross sale</a:t>
                  </a:r>
                  <a:endParaRPr lang="en-IN" sz="1200" dirty="0"/>
                </a:p>
              </p:txBody>
            </p:sp>
          </p:grp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F43306E-32FD-416E-8F57-0348632D01DE}"/>
                  </a:ext>
                </a:extLst>
              </p:cNvPr>
              <p:cNvSpPr/>
              <p:nvPr/>
            </p:nvSpPr>
            <p:spPr>
              <a:xfrm>
                <a:off x="8542523" y="4102767"/>
                <a:ext cx="620226" cy="26370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5%</a:t>
                </a:r>
                <a:endParaRPr lang="en-IN" sz="1050" dirty="0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59DF106-90CC-4AF4-BD7E-061A704711DD}"/>
                </a:ext>
              </a:extLst>
            </p:cNvPr>
            <p:cNvGrpSpPr/>
            <p:nvPr/>
          </p:nvGrpSpPr>
          <p:grpSpPr>
            <a:xfrm>
              <a:off x="7143119" y="6040808"/>
              <a:ext cx="1832613" cy="477978"/>
              <a:chOff x="7038494" y="3889192"/>
              <a:chExt cx="2218641" cy="477978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BDB7213D-C37A-46D0-8692-7368A8DBB305}"/>
                  </a:ext>
                </a:extLst>
              </p:cNvPr>
              <p:cNvGrpSpPr/>
              <p:nvPr/>
            </p:nvGrpSpPr>
            <p:grpSpPr>
              <a:xfrm>
                <a:off x="7038494" y="3889192"/>
                <a:ext cx="2218641" cy="477978"/>
                <a:chOff x="351690" y="4488906"/>
                <a:chExt cx="2218641" cy="477978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787EF10F-6061-4AE8-AAE6-414C3463E76E}"/>
                    </a:ext>
                  </a:extLst>
                </p:cNvPr>
                <p:cNvGrpSpPr/>
                <p:nvPr/>
              </p:nvGrpSpPr>
              <p:grpSpPr>
                <a:xfrm>
                  <a:off x="577218" y="4703175"/>
                  <a:ext cx="1246613" cy="263709"/>
                  <a:chOff x="740576" y="5111224"/>
                  <a:chExt cx="1246613" cy="263709"/>
                </a:xfrm>
              </p:grpSpPr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17E8F623-EC64-40E0-8036-B7F4F0D0C617}"/>
                      </a:ext>
                    </a:extLst>
                  </p:cNvPr>
                  <p:cNvSpPr/>
                  <p:nvPr/>
                </p:nvSpPr>
                <p:spPr>
                  <a:xfrm>
                    <a:off x="740576" y="5127389"/>
                    <a:ext cx="620227" cy="246850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/>
                      <a:t>100</a:t>
                    </a:r>
                    <a:endParaRPr lang="en-IN" sz="1050" dirty="0"/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29AFC39D-8F8E-44AC-8011-2108F0A7ECED}"/>
                      </a:ext>
                    </a:extLst>
                  </p:cNvPr>
                  <p:cNvSpPr/>
                  <p:nvPr/>
                </p:nvSpPr>
                <p:spPr>
                  <a:xfrm>
                    <a:off x="1366963" y="5111224"/>
                    <a:ext cx="620226" cy="263709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/>
                      <a:t>25M</a:t>
                    </a:r>
                    <a:endParaRPr lang="en-IN" sz="1050" dirty="0"/>
                  </a:p>
                </p:txBody>
              </p:sp>
            </p:grp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1566F8C1-8172-489B-B129-41AD23592665}"/>
                    </a:ext>
                  </a:extLst>
                </p:cNvPr>
                <p:cNvSpPr/>
                <p:nvPr/>
              </p:nvSpPr>
              <p:spPr>
                <a:xfrm>
                  <a:off x="351690" y="4488906"/>
                  <a:ext cx="2218641" cy="214269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New clients</a:t>
                  </a:r>
                  <a:endParaRPr lang="en-IN" sz="1200" dirty="0"/>
                </a:p>
              </p:txBody>
            </p:sp>
          </p:grp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78AFAFF-146A-4669-ADC5-E1741A7970DF}"/>
                  </a:ext>
                </a:extLst>
              </p:cNvPr>
              <p:cNvSpPr/>
              <p:nvPr/>
            </p:nvSpPr>
            <p:spPr>
              <a:xfrm>
                <a:off x="8542523" y="4102767"/>
                <a:ext cx="620226" cy="26370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5%</a:t>
                </a:r>
                <a:endParaRPr lang="en-IN" sz="1050" dirty="0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B0A56A6-E4D4-4F3F-9545-5DAB992B2B1A}"/>
              </a:ext>
            </a:extLst>
          </p:cNvPr>
          <p:cNvGrpSpPr/>
          <p:nvPr/>
        </p:nvGrpSpPr>
        <p:grpSpPr>
          <a:xfrm>
            <a:off x="9874074" y="4926699"/>
            <a:ext cx="1832613" cy="1554529"/>
            <a:chOff x="7143119" y="4964257"/>
            <a:chExt cx="1832613" cy="1554529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B57E8F4-595F-44BE-9A72-6C9B35C444AB}"/>
                </a:ext>
              </a:extLst>
            </p:cNvPr>
            <p:cNvGrpSpPr/>
            <p:nvPr/>
          </p:nvGrpSpPr>
          <p:grpSpPr>
            <a:xfrm>
              <a:off x="7143119" y="4964257"/>
              <a:ext cx="1832613" cy="477978"/>
              <a:chOff x="7038494" y="3889192"/>
              <a:chExt cx="2218641" cy="477978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31ECE107-70EC-4AA0-83EF-6F5B2D424670}"/>
                  </a:ext>
                </a:extLst>
              </p:cNvPr>
              <p:cNvGrpSpPr/>
              <p:nvPr/>
            </p:nvGrpSpPr>
            <p:grpSpPr>
              <a:xfrm>
                <a:off x="7038494" y="3889192"/>
                <a:ext cx="2218641" cy="477978"/>
                <a:chOff x="351690" y="4488906"/>
                <a:chExt cx="2218641" cy="477978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017BE48E-8004-46E9-B037-142F5C451F01}"/>
                    </a:ext>
                  </a:extLst>
                </p:cNvPr>
                <p:cNvGrpSpPr/>
                <p:nvPr/>
              </p:nvGrpSpPr>
              <p:grpSpPr>
                <a:xfrm>
                  <a:off x="577218" y="4703175"/>
                  <a:ext cx="1246613" cy="263709"/>
                  <a:chOff x="740576" y="5111224"/>
                  <a:chExt cx="1246613" cy="263709"/>
                </a:xfrm>
              </p:grpSpPr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B4E000A0-ACC0-4BD8-B81A-8DC572419230}"/>
                      </a:ext>
                    </a:extLst>
                  </p:cNvPr>
                  <p:cNvSpPr/>
                  <p:nvPr/>
                </p:nvSpPr>
                <p:spPr>
                  <a:xfrm>
                    <a:off x="740576" y="5127389"/>
                    <a:ext cx="620227" cy="246850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/>
                      <a:t>900</a:t>
                    </a:r>
                    <a:endParaRPr lang="en-IN" sz="1050" dirty="0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ADA22E23-D987-4502-A6B9-A0285E8479DE}"/>
                      </a:ext>
                    </a:extLst>
                  </p:cNvPr>
                  <p:cNvSpPr/>
                  <p:nvPr/>
                </p:nvSpPr>
                <p:spPr>
                  <a:xfrm>
                    <a:off x="1366963" y="5111224"/>
                    <a:ext cx="620226" cy="263709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/>
                      <a:t>900M</a:t>
                    </a:r>
                    <a:endParaRPr lang="en-IN" sz="1050" dirty="0"/>
                  </a:p>
                </p:txBody>
              </p:sp>
            </p:grp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08A7BD08-E6E3-41A9-A9CE-3FD8CDD63A4E}"/>
                    </a:ext>
                  </a:extLst>
                </p:cNvPr>
                <p:cNvSpPr/>
                <p:nvPr/>
              </p:nvSpPr>
              <p:spPr>
                <a:xfrm>
                  <a:off x="351690" y="4488906"/>
                  <a:ext cx="2218641" cy="214269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Top-up</a:t>
                  </a:r>
                  <a:endParaRPr lang="en-IN" sz="1200" dirty="0"/>
                </a:p>
              </p:txBody>
            </p:sp>
          </p:grp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8B44788-81E9-484A-9DCC-6E6E2A5BE715}"/>
                  </a:ext>
                </a:extLst>
              </p:cNvPr>
              <p:cNvSpPr/>
              <p:nvPr/>
            </p:nvSpPr>
            <p:spPr>
              <a:xfrm>
                <a:off x="8542523" y="4102767"/>
                <a:ext cx="620226" cy="26370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90%</a:t>
                </a:r>
                <a:endParaRPr lang="en-IN" sz="1050" dirty="0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27402C5-CA8C-4664-B6A7-CD27E498BA6F}"/>
                </a:ext>
              </a:extLst>
            </p:cNvPr>
            <p:cNvGrpSpPr/>
            <p:nvPr/>
          </p:nvGrpSpPr>
          <p:grpSpPr>
            <a:xfrm>
              <a:off x="7143119" y="5503802"/>
              <a:ext cx="1832613" cy="477978"/>
              <a:chOff x="7038494" y="3889192"/>
              <a:chExt cx="2218641" cy="477978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EC2984DF-D698-4FED-B05B-8211581EF4A5}"/>
                  </a:ext>
                </a:extLst>
              </p:cNvPr>
              <p:cNvGrpSpPr/>
              <p:nvPr/>
            </p:nvGrpSpPr>
            <p:grpSpPr>
              <a:xfrm>
                <a:off x="7038494" y="3889192"/>
                <a:ext cx="2218641" cy="477978"/>
                <a:chOff x="351690" y="4488906"/>
                <a:chExt cx="2218641" cy="477978"/>
              </a:xfrm>
            </p:grpSpPr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3503291C-9427-44D9-A117-7477DFEB5BF3}"/>
                    </a:ext>
                  </a:extLst>
                </p:cNvPr>
                <p:cNvGrpSpPr/>
                <p:nvPr/>
              </p:nvGrpSpPr>
              <p:grpSpPr>
                <a:xfrm>
                  <a:off x="577218" y="4703175"/>
                  <a:ext cx="1246613" cy="263709"/>
                  <a:chOff x="740576" y="5111224"/>
                  <a:chExt cx="1246613" cy="263709"/>
                </a:xfrm>
              </p:grpSpPr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DE0EAAB5-A82B-4B9E-9579-DEE8CE84769A}"/>
                      </a:ext>
                    </a:extLst>
                  </p:cNvPr>
                  <p:cNvSpPr/>
                  <p:nvPr/>
                </p:nvSpPr>
                <p:spPr>
                  <a:xfrm>
                    <a:off x="740576" y="5127389"/>
                    <a:ext cx="620227" cy="246850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/>
                      <a:t>50</a:t>
                    </a:r>
                    <a:endParaRPr lang="en-IN" sz="1050" dirty="0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6E079663-3EC2-4EBC-BEBF-D8DB24BE47A1}"/>
                      </a:ext>
                    </a:extLst>
                  </p:cNvPr>
                  <p:cNvSpPr/>
                  <p:nvPr/>
                </p:nvSpPr>
                <p:spPr>
                  <a:xfrm>
                    <a:off x="1366963" y="5111224"/>
                    <a:ext cx="620226" cy="263709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/>
                      <a:t>50M</a:t>
                    </a:r>
                    <a:endParaRPr lang="en-IN" sz="1050" dirty="0"/>
                  </a:p>
                </p:txBody>
              </p:sp>
            </p:grp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3486EAA0-CF7D-4189-AD90-220AEC9E4D7D}"/>
                    </a:ext>
                  </a:extLst>
                </p:cNvPr>
                <p:cNvSpPr/>
                <p:nvPr/>
              </p:nvSpPr>
              <p:spPr>
                <a:xfrm>
                  <a:off x="351690" y="4488906"/>
                  <a:ext cx="2218641" cy="214269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Cross sale</a:t>
                  </a:r>
                  <a:endParaRPr lang="en-IN" sz="1200" dirty="0"/>
                </a:p>
              </p:txBody>
            </p:sp>
          </p:grp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67D89C18-F157-4922-AD07-2ACFF55DE395}"/>
                  </a:ext>
                </a:extLst>
              </p:cNvPr>
              <p:cNvSpPr/>
              <p:nvPr/>
            </p:nvSpPr>
            <p:spPr>
              <a:xfrm>
                <a:off x="8542523" y="4102767"/>
                <a:ext cx="620226" cy="26370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5%</a:t>
                </a:r>
                <a:endParaRPr lang="en-IN" sz="1050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2B2B1B8-22F6-4B70-B9AE-6764002A537D}"/>
                </a:ext>
              </a:extLst>
            </p:cNvPr>
            <p:cNvGrpSpPr/>
            <p:nvPr/>
          </p:nvGrpSpPr>
          <p:grpSpPr>
            <a:xfrm>
              <a:off x="7143119" y="6040808"/>
              <a:ext cx="1832613" cy="477978"/>
              <a:chOff x="7038494" y="3889192"/>
              <a:chExt cx="2218641" cy="477978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5A24184F-5A67-4202-A78B-9924D0A5BE86}"/>
                  </a:ext>
                </a:extLst>
              </p:cNvPr>
              <p:cNvGrpSpPr/>
              <p:nvPr/>
            </p:nvGrpSpPr>
            <p:grpSpPr>
              <a:xfrm>
                <a:off x="7038494" y="3889192"/>
                <a:ext cx="2218641" cy="477978"/>
                <a:chOff x="351690" y="4488906"/>
                <a:chExt cx="2218641" cy="477978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D281AFB1-65AF-45BD-B5B5-8B435DE4ED00}"/>
                    </a:ext>
                  </a:extLst>
                </p:cNvPr>
                <p:cNvGrpSpPr/>
                <p:nvPr/>
              </p:nvGrpSpPr>
              <p:grpSpPr>
                <a:xfrm>
                  <a:off x="577218" y="4703175"/>
                  <a:ext cx="1246613" cy="263709"/>
                  <a:chOff x="740576" y="5111224"/>
                  <a:chExt cx="1246613" cy="263709"/>
                </a:xfrm>
              </p:grpSpPr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8A01E1A2-39E0-4F77-926C-99BEA1A6B1D4}"/>
                      </a:ext>
                    </a:extLst>
                  </p:cNvPr>
                  <p:cNvSpPr/>
                  <p:nvPr/>
                </p:nvSpPr>
                <p:spPr>
                  <a:xfrm>
                    <a:off x="740576" y="5127389"/>
                    <a:ext cx="620227" cy="246850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/>
                      <a:t>50</a:t>
                    </a:r>
                    <a:endParaRPr lang="en-IN" sz="1050" dirty="0"/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08217B56-1567-4105-A5CA-89DA697E77B4}"/>
                      </a:ext>
                    </a:extLst>
                  </p:cNvPr>
                  <p:cNvSpPr/>
                  <p:nvPr/>
                </p:nvSpPr>
                <p:spPr>
                  <a:xfrm>
                    <a:off x="1366963" y="5111224"/>
                    <a:ext cx="620226" cy="263709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/>
                      <a:t>50M</a:t>
                    </a:r>
                    <a:endParaRPr lang="en-IN" sz="1050" dirty="0"/>
                  </a:p>
                </p:txBody>
              </p:sp>
            </p:grp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C0BAE641-6C0A-4DDE-A7F3-1FCFB8F4DB9E}"/>
                    </a:ext>
                  </a:extLst>
                </p:cNvPr>
                <p:cNvSpPr/>
                <p:nvPr/>
              </p:nvSpPr>
              <p:spPr>
                <a:xfrm>
                  <a:off x="351690" y="4488906"/>
                  <a:ext cx="2218641" cy="214269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New clients</a:t>
                  </a:r>
                  <a:endParaRPr lang="en-IN" sz="1200" dirty="0"/>
                </a:p>
              </p:txBody>
            </p:sp>
          </p:grp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99CECCF-FE4D-4871-BAB5-27F1BF202A74}"/>
                  </a:ext>
                </a:extLst>
              </p:cNvPr>
              <p:cNvSpPr/>
              <p:nvPr/>
            </p:nvSpPr>
            <p:spPr>
              <a:xfrm>
                <a:off x="8542523" y="4102767"/>
                <a:ext cx="620226" cy="26370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5%</a:t>
                </a:r>
                <a:endParaRPr lang="en-IN" sz="1050" dirty="0"/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EF21001-9B70-456B-88C8-4F827E714C8C}"/>
              </a:ext>
            </a:extLst>
          </p:cNvPr>
          <p:cNvSpPr/>
          <p:nvPr/>
        </p:nvSpPr>
        <p:spPr>
          <a:xfrm>
            <a:off x="4140277" y="1812142"/>
            <a:ext cx="824520" cy="211066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11000</a:t>
            </a:r>
            <a:endParaRPr lang="en-IN" sz="105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7F91876-D741-419C-A05A-2F6E47EF6962}"/>
              </a:ext>
            </a:extLst>
          </p:cNvPr>
          <p:cNvSpPr/>
          <p:nvPr/>
        </p:nvSpPr>
        <p:spPr>
          <a:xfrm>
            <a:off x="4145456" y="2270062"/>
            <a:ext cx="824520" cy="211066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7000</a:t>
            </a:r>
            <a:endParaRPr lang="en-IN" sz="105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D582B1C-F2AA-4386-BAC8-13732B9F76BC}"/>
              </a:ext>
            </a:extLst>
          </p:cNvPr>
          <p:cNvSpPr/>
          <p:nvPr/>
        </p:nvSpPr>
        <p:spPr>
          <a:xfrm>
            <a:off x="3985163" y="2686871"/>
            <a:ext cx="824520" cy="211066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3000</a:t>
            </a:r>
            <a:endParaRPr lang="en-IN" sz="1050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748FEE1-4764-466C-A4B9-2664E6B98EED}"/>
              </a:ext>
            </a:extLst>
          </p:cNvPr>
          <p:cNvSpPr/>
          <p:nvPr/>
        </p:nvSpPr>
        <p:spPr>
          <a:xfrm>
            <a:off x="3898998" y="3129431"/>
            <a:ext cx="705809" cy="216206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2000</a:t>
            </a:r>
            <a:endParaRPr lang="en-IN" sz="105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A08C647-97A9-488F-8614-6A6E64904055}"/>
              </a:ext>
            </a:extLst>
          </p:cNvPr>
          <p:cNvSpPr/>
          <p:nvPr/>
        </p:nvSpPr>
        <p:spPr>
          <a:xfrm>
            <a:off x="3693942" y="3573118"/>
            <a:ext cx="705809" cy="216206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1000</a:t>
            </a:r>
            <a:endParaRPr lang="en-IN" sz="1050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AA00A84-83E0-455E-AF95-0C54DB3F6D39}"/>
              </a:ext>
            </a:extLst>
          </p:cNvPr>
          <p:cNvGrpSpPr/>
          <p:nvPr/>
        </p:nvGrpSpPr>
        <p:grpSpPr>
          <a:xfrm>
            <a:off x="7018030" y="724493"/>
            <a:ext cx="1791011" cy="276999"/>
            <a:chOff x="2827449" y="1365602"/>
            <a:chExt cx="2383837" cy="276999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B0F256C-CB02-413C-9043-924A1EA65C59}"/>
                </a:ext>
              </a:extLst>
            </p:cNvPr>
            <p:cNvSpPr/>
            <p:nvPr/>
          </p:nvSpPr>
          <p:spPr>
            <a:xfrm>
              <a:off x="3851219" y="1368163"/>
              <a:ext cx="1360067" cy="2678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50" dirty="0"/>
                <a:t>20-01-2020</a:t>
              </a:r>
              <a:endParaRPr lang="en-IN" sz="1050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49487D1-F791-45FD-89E3-26F911496352}"/>
                </a:ext>
              </a:extLst>
            </p:cNvPr>
            <p:cNvSpPr txBox="1"/>
            <p:nvPr/>
          </p:nvSpPr>
          <p:spPr>
            <a:xfrm>
              <a:off x="2827449" y="1365602"/>
              <a:ext cx="10801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Start date</a:t>
              </a:r>
              <a:endParaRPr lang="en-IN" sz="1200" b="1" dirty="0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1A0B0F3-1591-4BAF-A07E-50D406372010}"/>
              </a:ext>
            </a:extLst>
          </p:cNvPr>
          <p:cNvGrpSpPr/>
          <p:nvPr/>
        </p:nvGrpSpPr>
        <p:grpSpPr>
          <a:xfrm>
            <a:off x="9365313" y="717921"/>
            <a:ext cx="1911171" cy="279561"/>
            <a:chOff x="521645" y="751055"/>
            <a:chExt cx="2543770" cy="279561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A6D634D-8907-4373-9053-B4B2CA89BC88}"/>
                </a:ext>
              </a:extLst>
            </p:cNvPr>
            <p:cNvGrpSpPr/>
            <p:nvPr/>
          </p:nvGrpSpPr>
          <p:grpSpPr>
            <a:xfrm>
              <a:off x="521645" y="751055"/>
              <a:ext cx="2543770" cy="279561"/>
              <a:chOff x="2827449" y="1365602"/>
              <a:chExt cx="2543770" cy="279561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5963F3F5-E6BA-4601-9D26-F7A01CED1F32}"/>
                  </a:ext>
                </a:extLst>
              </p:cNvPr>
              <p:cNvSpPr/>
              <p:nvPr/>
            </p:nvSpPr>
            <p:spPr>
              <a:xfrm>
                <a:off x="3851219" y="1368163"/>
                <a:ext cx="1520000" cy="277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050" dirty="0"/>
                  <a:t>20-04-2020</a:t>
                </a:r>
                <a:endParaRPr lang="en-IN" sz="1050" dirty="0"/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B08953D-665D-4D38-AC97-1DADA73C1FB8}"/>
                  </a:ext>
                </a:extLst>
              </p:cNvPr>
              <p:cNvSpPr txBox="1"/>
              <p:nvPr/>
            </p:nvSpPr>
            <p:spPr>
              <a:xfrm>
                <a:off x="2827449" y="1365602"/>
                <a:ext cx="9945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End date</a:t>
                </a:r>
                <a:endParaRPr lang="en-IN" sz="1200" b="1" dirty="0"/>
              </a:p>
            </p:txBody>
          </p:sp>
        </p:grpSp>
        <p:sp>
          <p:nvSpPr>
            <p:cNvPr id="120" name="Half Frame 119">
              <a:extLst>
                <a:ext uri="{FF2B5EF4-FFF2-40B4-BE49-F238E27FC236}">
                  <a16:creationId xmlns:a16="http://schemas.microsoft.com/office/drawing/2014/main" id="{74110D47-6B63-4019-8E40-EA2E4C13C5DB}"/>
                </a:ext>
              </a:extLst>
            </p:cNvPr>
            <p:cNvSpPr/>
            <p:nvPr/>
          </p:nvSpPr>
          <p:spPr>
            <a:xfrm rot="18867398" flipV="1">
              <a:off x="2758499" y="815495"/>
              <a:ext cx="126720" cy="122409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81029DFC-2007-4AC9-B365-06C908224B7E}"/>
              </a:ext>
            </a:extLst>
          </p:cNvPr>
          <p:cNvSpPr txBox="1"/>
          <p:nvPr/>
        </p:nvSpPr>
        <p:spPr>
          <a:xfrm>
            <a:off x="8259294" y="496159"/>
            <a:ext cx="2205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Campaign Measurement Period</a:t>
            </a:r>
            <a:endParaRPr lang="en-IN" sz="1200" b="1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60762271-BD16-4301-81DA-7E9E85277432}"/>
              </a:ext>
            </a:extLst>
          </p:cNvPr>
          <p:cNvSpPr/>
          <p:nvPr/>
        </p:nvSpPr>
        <p:spPr>
          <a:xfrm>
            <a:off x="2594420" y="6506810"/>
            <a:ext cx="6654073" cy="31705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518C8C1-6574-498C-8DDC-0F4BEFD61E0E}"/>
              </a:ext>
            </a:extLst>
          </p:cNvPr>
          <p:cNvSpPr/>
          <p:nvPr/>
        </p:nvSpPr>
        <p:spPr>
          <a:xfrm>
            <a:off x="5703227" y="3056567"/>
            <a:ext cx="6395601" cy="34782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62D1589-7DB9-4221-BDB3-734B164AA0D5}"/>
              </a:ext>
            </a:extLst>
          </p:cNvPr>
          <p:cNvSpPr/>
          <p:nvPr/>
        </p:nvSpPr>
        <p:spPr>
          <a:xfrm>
            <a:off x="0" y="1211057"/>
            <a:ext cx="6358221" cy="27673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4CB6E78E-03D8-4F1A-A0BE-CBC46D56B8CB}"/>
              </a:ext>
            </a:extLst>
          </p:cNvPr>
          <p:cNvSpPr/>
          <p:nvPr/>
        </p:nvSpPr>
        <p:spPr>
          <a:xfrm>
            <a:off x="6459948" y="1111484"/>
            <a:ext cx="5732053" cy="198378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7FCAB7-D6AE-4C8D-9A8F-75885A5573EC}"/>
              </a:ext>
            </a:extLst>
          </p:cNvPr>
          <p:cNvSpPr/>
          <p:nvPr/>
        </p:nvSpPr>
        <p:spPr>
          <a:xfrm>
            <a:off x="0" y="3880637"/>
            <a:ext cx="6459948" cy="25998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A70A779-BDFA-467A-A696-F3B6328BE3B1}"/>
              </a:ext>
            </a:extLst>
          </p:cNvPr>
          <p:cNvGrpSpPr/>
          <p:nvPr/>
        </p:nvGrpSpPr>
        <p:grpSpPr>
          <a:xfrm>
            <a:off x="6028107" y="1231914"/>
            <a:ext cx="5600615" cy="1064480"/>
            <a:chOff x="6046626" y="1312911"/>
            <a:chExt cx="3962697" cy="83297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490669-4F72-4BCE-BE51-E1659D29DC8C}"/>
                </a:ext>
              </a:extLst>
            </p:cNvPr>
            <p:cNvSpPr/>
            <p:nvPr/>
          </p:nvSpPr>
          <p:spPr>
            <a:xfrm>
              <a:off x="6805534" y="1312911"/>
              <a:ext cx="3203789" cy="832977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How Successful is my campaign in driving the customer journey through marketing funnel?</a:t>
              </a:r>
            </a:p>
            <a:p>
              <a:pPr algn="ctr"/>
              <a:endParaRPr lang="en-IN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B4472DB-39CB-4ACD-BAD3-E60A850DA1FA}"/>
                </a:ext>
              </a:extLst>
            </p:cNvPr>
            <p:cNvCxnSpPr>
              <a:cxnSpLocks/>
              <a:stCxn id="10" idx="1"/>
              <a:endCxn id="38" idx="3"/>
            </p:cNvCxnSpPr>
            <p:nvPr/>
          </p:nvCxnSpPr>
          <p:spPr>
            <a:xfrm flipH="1" flipV="1">
              <a:off x="6046626" y="1501292"/>
              <a:ext cx="758908" cy="2281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A22BE50-7BA8-4AC3-B8FE-AC0075C6B834}"/>
              </a:ext>
            </a:extLst>
          </p:cNvPr>
          <p:cNvSpPr/>
          <p:nvPr/>
        </p:nvSpPr>
        <p:spPr>
          <a:xfrm>
            <a:off x="5296507" y="2686872"/>
            <a:ext cx="4409132" cy="12915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Objective of this view is to provide a campaign marketing funnel breakdown across various stages for the prospects targeted</a:t>
            </a:r>
            <a:endParaRPr lang="en-IN" dirty="0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58C8A9FF-A083-4C8D-BA13-D4C7B45FE6AA}"/>
              </a:ext>
            </a:extLst>
          </p:cNvPr>
          <p:cNvGrpSpPr/>
          <p:nvPr/>
        </p:nvGrpSpPr>
        <p:grpSpPr>
          <a:xfrm>
            <a:off x="1017242" y="942824"/>
            <a:ext cx="2768061" cy="664494"/>
            <a:chOff x="2296757" y="624408"/>
            <a:chExt cx="3068540" cy="1520983"/>
          </a:xfrm>
        </p:grpSpPr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E59F6A77-87A5-4E3E-8FC6-614684B3371D}"/>
                </a:ext>
              </a:extLst>
            </p:cNvPr>
            <p:cNvSpPr/>
            <p:nvPr/>
          </p:nvSpPr>
          <p:spPr>
            <a:xfrm>
              <a:off x="2296757" y="1348618"/>
              <a:ext cx="3068540" cy="79677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Choose Campaign name</a:t>
              </a:r>
              <a:endParaRPr lang="en-IN" dirty="0"/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68662FB3-7BAC-45F9-BE79-63E0B51F92C0}"/>
                </a:ext>
              </a:extLst>
            </p:cNvPr>
            <p:cNvCxnSpPr>
              <a:cxnSpLocks/>
              <a:stCxn id="143" idx="0"/>
            </p:cNvCxnSpPr>
            <p:nvPr/>
          </p:nvCxnSpPr>
          <p:spPr>
            <a:xfrm flipV="1">
              <a:off x="3831028" y="624408"/>
              <a:ext cx="330962" cy="7242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045937D-55D2-45CA-A3FF-63B406021C03}"/>
              </a:ext>
            </a:extLst>
          </p:cNvPr>
          <p:cNvGrpSpPr/>
          <p:nvPr/>
        </p:nvGrpSpPr>
        <p:grpSpPr>
          <a:xfrm>
            <a:off x="7542051" y="1053233"/>
            <a:ext cx="4336873" cy="1511867"/>
            <a:chOff x="6805534" y="527727"/>
            <a:chExt cx="3068540" cy="1618161"/>
          </a:xfrm>
        </p:grpSpPr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75F79226-BEA8-4130-9D71-C9A9A25539BE}"/>
                </a:ext>
              </a:extLst>
            </p:cNvPr>
            <p:cNvSpPr/>
            <p:nvPr/>
          </p:nvSpPr>
          <p:spPr>
            <a:xfrm>
              <a:off x="6805534" y="1349115"/>
              <a:ext cx="3068540" cy="79677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Choose the Start date and End date of a campaign to Measure its Success</a:t>
              </a:r>
              <a:endParaRPr lang="en-IN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C68C8290-6926-4512-85A1-DE61301E2956}"/>
                </a:ext>
              </a:extLst>
            </p:cNvPr>
            <p:cNvCxnSpPr>
              <a:cxnSpLocks/>
              <a:stCxn id="147" idx="0"/>
            </p:cNvCxnSpPr>
            <p:nvPr/>
          </p:nvCxnSpPr>
          <p:spPr>
            <a:xfrm flipH="1" flipV="1">
              <a:off x="8120751" y="527727"/>
              <a:ext cx="219053" cy="8213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50B6755-0093-4960-AF93-7673E9BF027E}"/>
              </a:ext>
            </a:extLst>
          </p:cNvPr>
          <p:cNvGrpSpPr/>
          <p:nvPr/>
        </p:nvGrpSpPr>
        <p:grpSpPr>
          <a:xfrm>
            <a:off x="1731719" y="1466155"/>
            <a:ext cx="5136631" cy="978239"/>
            <a:chOff x="3876199" y="1473444"/>
            <a:chExt cx="4737872" cy="2239125"/>
          </a:xfrm>
        </p:grpSpPr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918D5B7D-0B80-4DA4-AC04-136DA90EE40D}"/>
                </a:ext>
              </a:extLst>
            </p:cNvPr>
            <p:cNvSpPr/>
            <p:nvPr/>
          </p:nvSpPr>
          <p:spPr>
            <a:xfrm>
              <a:off x="3876199" y="1830246"/>
              <a:ext cx="3714780" cy="188232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How has my campaign impacted overall investments across capabilities?</a:t>
              </a:r>
              <a:endParaRPr lang="en-IN" dirty="0"/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21CDA7EF-289F-4B5A-AD89-5F478D632C2B}"/>
                </a:ext>
              </a:extLst>
            </p:cNvPr>
            <p:cNvCxnSpPr>
              <a:cxnSpLocks/>
              <a:stCxn id="150" idx="3"/>
            </p:cNvCxnSpPr>
            <p:nvPr/>
          </p:nvCxnSpPr>
          <p:spPr>
            <a:xfrm flipV="1">
              <a:off x="7590979" y="1473444"/>
              <a:ext cx="1023092" cy="12979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BE2C39F-3441-41F1-BA0E-D34C6D954FFF}"/>
              </a:ext>
            </a:extLst>
          </p:cNvPr>
          <p:cNvGrpSpPr/>
          <p:nvPr/>
        </p:nvGrpSpPr>
        <p:grpSpPr>
          <a:xfrm>
            <a:off x="265495" y="2839240"/>
            <a:ext cx="4027431" cy="1146181"/>
            <a:chOff x="3876199" y="1830246"/>
            <a:chExt cx="3714780" cy="2623533"/>
          </a:xfrm>
        </p:grpSpPr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706A3C03-A6E9-4449-89AF-B0C122075CC7}"/>
                </a:ext>
              </a:extLst>
            </p:cNvPr>
            <p:cNvSpPr/>
            <p:nvPr/>
          </p:nvSpPr>
          <p:spPr>
            <a:xfrm>
              <a:off x="3876199" y="1830246"/>
              <a:ext cx="3714780" cy="188232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Investments Happened Through Campaign – New </a:t>
              </a:r>
              <a:r>
                <a:rPr lang="en-US" sz="1800" dirty="0" err="1"/>
                <a:t>Opps</a:t>
              </a:r>
              <a:r>
                <a:rPr lang="en-US" sz="1800" dirty="0"/>
                <a:t> Created, Gross sale and Gross Redemption</a:t>
              </a:r>
              <a:endParaRPr lang="en-IN" dirty="0"/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CA0A46A-5180-4F44-8AFE-4B90689F3D0D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20" y="3778900"/>
              <a:ext cx="156854" cy="67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16FB759-CFD4-4DC9-B52A-FE96127C7DC6}"/>
              </a:ext>
            </a:extLst>
          </p:cNvPr>
          <p:cNvGrpSpPr/>
          <p:nvPr/>
        </p:nvGrpSpPr>
        <p:grpSpPr>
          <a:xfrm>
            <a:off x="728255" y="2463620"/>
            <a:ext cx="6150670" cy="1114913"/>
            <a:chOff x="2500617" y="1170490"/>
            <a:chExt cx="5673192" cy="2551963"/>
          </a:xfrm>
        </p:grpSpPr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7B62BA69-4C3F-4FEF-AF20-05FF5A1BBE45}"/>
                </a:ext>
              </a:extLst>
            </p:cNvPr>
            <p:cNvSpPr/>
            <p:nvPr/>
          </p:nvSpPr>
          <p:spPr>
            <a:xfrm>
              <a:off x="2500617" y="1170490"/>
              <a:ext cx="5090362" cy="2542079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How does the investment through the campaign compared to the investments that we got through non-marketing channels?</a:t>
              </a:r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42401C45-ADE9-4A22-BBCF-6AEA286473A0}"/>
                </a:ext>
              </a:extLst>
            </p:cNvPr>
            <p:cNvCxnSpPr>
              <a:cxnSpLocks/>
              <a:stCxn id="161" idx="3"/>
            </p:cNvCxnSpPr>
            <p:nvPr/>
          </p:nvCxnSpPr>
          <p:spPr>
            <a:xfrm>
              <a:off x="7590979" y="2441531"/>
              <a:ext cx="582830" cy="12809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E9001DF-CAB8-4D7F-BE2F-1FCCCE30ED8C}"/>
              </a:ext>
            </a:extLst>
          </p:cNvPr>
          <p:cNvGrpSpPr/>
          <p:nvPr/>
        </p:nvGrpSpPr>
        <p:grpSpPr>
          <a:xfrm>
            <a:off x="2329594" y="3692273"/>
            <a:ext cx="6191930" cy="729108"/>
            <a:chOff x="2329594" y="3692273"/>
            <a:chExt cx="6191930" cy="729108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08312BD0-000C-4412-B18E-F98FEC39AF3C}"/>
                </a:ext>
              </a:extLst>
            </p:cNvPr>
            <p:cNvSpPr/>
            <p:nvPr/>
          </p:nvSpPr>
          <p:spPr>
            <a:xfrm>
              <a:off x="2329594" y="3692273"/>
              <a:ext cx="4060516" cy="72910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Total number of accounts that have invested in the fund for selected campaign period</a:t>
              </a:r>
              <a:endParaRPr lang="en-IN" sz="1600" dirty="0"/>
            </a:p>
          </p:txBody>
        </p: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8F0D9C40-5928-46B5-908C-E8E7861149EC}"/>
                </a:ext>
              </a:extLst>
            </p:cNvPr>
            <p:cNvCxnSpPr>
              <a:stCxn id="166" idx="3"/>
              <a:endCxn id="52" idx="1"/>
            </p:cNvCxnSpPr>
            <p:nvPr/>
          </p:nvCxnSpPr>
          <p:spPr>
            <a:xfrm flipV="1">
              <a:off x="6390110" y="4004062"/>
              <a:ext cx="2131414" cy="527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E72F631-3EC5-4F35-94F6-5A43F016BE1E}"/>
              </a:ext>
            </a:extLst>
          </p:cNvPr>
          <p:cNvGrpSpPr/>
          <p:nvPr/>
        </p:nvGrpSpPr>
        <p:grpSpPr>
          <a:xfrm>
            <a:off x="2272620" y="4128181"/>
            <a:ext cx="7185404" cy="1135139"/>
            <a:chOff x="2272620" y="4128181"/>
            <a:chExt cx="7185404" cy="1135139"/>
          </a:xfrm>
        </p:grpSpPr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210FB8E0-4219-4EC5-BACB-1878164DF6FE}"/>
                </a:ext>
              </a:extLst>
            </p:cNvPr>
            <p:cNvSpPr/>
            <p:nvPr/>
          </p:nvSpPr>
          <p:spPr>
            <a:xfrm>
              <a:off x="2272620" y="4534212"/>
              <a:ext cx="4060516" cy="72910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Total sales happened in the selected campaign period</a:t>
              </a:r>
              <a:endParaRPr lang="en-IN" sz="1600" dirty="0"/>
            </a:p>
          </p:txBody>
        </p: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E20F4249-D52A-4032-B089-965C1BB0E471}"/>
                </a:ext>
              </a:extLst>
            </p:cNvPr>
            <p:cNvCxnSpPr>
              <a:stCxn id="168" idx="3"/>
              <a:endCxn id="53" idx="2"/>
            </p:cNvCxnSpPr>
            <p:nvPr/>
          </p:nvCxnSpPr>
          <p:spPr>
            <a:xfrm flipV="1">
              <a:off x="6333136" y="4128181"/>
              <a:ext cx="3124888" cy="7705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825BD47-7705-4B1D-97BA-AC8F2ECDFAB1}"/>
              </a:ext>
            </a:extLst>
          </p:cNvPr>
          <p:cNvGrpSpPr/>
          <p:nvPr/>
        </p:nvGrpSpPr>
        <p:grpSpPr>
          <a:xfrm>
            <a:off x="2290455" y="4127487"/>
            <a:ext cx="7819683" cy="1947656"/>
            <a:chOff x="2290455" y="4127487"/>
            <a:chExt cx="7819683" cy="1947656"/>
          </a:xfrm>
        </p:grpSpPr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0FE40893-35C6-4807-9349-F90C1BC52358}"/>
                </a:ext>
              </a:extLst>
            </p:cNvPr>
            <p:cNvSpPr/>
            <p:nvPr/>
          </p:nvSpPr>
          <p:spPr>
            <a:xfrm>
              <a:off x="2290455" y="5346035"/>
              <a:ext cx="4060516" cy="72910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Percentage Breakdown</a:t>
              </a:r>
              <a:endParaRPr lang="en-IN" sz="1600" dirty="0"/>
            </a:p>
          </p:txBody>
        </p: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55D3CD28-9145-4D3F-AC98-5CEB68A8DF4B}"/>
                </a:ext>
              </a:extLst>
            </p:cNvPr>
            <p:cNvCxnSpPr>
              <a:stCxn id="169" idx="3"/>
              <a:endCxn id="46" idx="2"/>
            </p:cNvCxnSpPr>
            <p:nvPr/>
          </p:nvCxnSpPr>
          <p:spPr>
            <a:xfrm flipV="1">
              <a:off x="6350971" y="4127487"/>
              <a:ext cx="3759167" cy="15831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BFA985AE-1C5E-43CB-B6B6-7B137D312CB6}"/>
              </a:ext>
            </a:extLst>
          </p:cNvPr>
          <p:cNvGrpSpPr/>
          <p:nvPr/>
        </p:nvGrpSpPr>
        <p:grpSpPr>
          <a:xfrm>
            <a:off x="1810325" y="4465738"/>
            <a:ext cx="5126977" cy="740440"/>
            <a:chOff x="2272620" y="4522880"/>
            <a:chExt cx="5126977" cy="740440"/>
          </a:xfrm>
        </p:grpSpPr>
        <p:sp>
          <p:nvSpPr>
            <p:cNvPr id="184" name="Rectangle: Rounded Corners 183">
              <a:extLst>
                <a:ext uri="{FF2B5EF4-FFF2-40B4-BE49-F238E27FC236}">
                  <a16:creationId xmlns:a16="http://schemas.microsoft.com/office/drawing/2014/main" id="{2C5704FB-86F9-498E-A2EC-481A46CBDD28}"/>
                </a:ext>
              </a:extLst>
            </p:cNvPr>
            <p:cNvSpPr/>
            <p:nvPr/>
          </p:nvSpPr>
          <p:spPr>
            <a:xfrm>
              <a:off x="2272620" y="4534212"/>
              <a:ext cx="4060516" cy="72910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Investments of accounts promoted through Marketing activities </a:t>
              </a:r>
              <a:endParaRPr lang="en-IN" sz="1600" dirty="0"/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C34BCAF4-9D69-4992-9277-DC20BA27632B}"/>
                </a:ext>
              </a:extLst>
            </p:cNvPr>
            <p:cNvCxnSpPr>
              <a:cxnSpLocks/>
              <a:stCxn id="184" idx="3"/>
              <a:endCxn id="4" idx="1"/>
            </p:cNvCxnSpPr>
            <p:nvPr/>
          </p:nvCxnSpPr>
          <p:spPr>
            <a:xfrm flipV="1">
              <a:off x="6333136" y="4522880"/>
              <a:ext cx="1066461" cy="375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EE3B6AC-F786-41F2-9741-82668D70ED8D}"/>
              </a:ext>
            </a:extLst>
          </p:cNvPr>
          <p:cNvGrpSpPr/>
          <p:nvPr/>
        </p:nvGrpSpPr>
        <p:grpSpPr>
          <a:xfrm>
            <a:off x="1842864" y="4431163"/>
            <a:ext cx="7749819" cy="1661021"/>
            <a:chOff x="2272620" y="3602299"/>
            <a:chExt cx="7749819" cy="1661021"/>
          </a:xfrm>
        </p:grpSpPr>
        <p:sp>
          <p:nvSpPr>
            <p:cNvPr id="188" name="Rectangle: Rounded Corners 187">
              <a:extLst>
                <a:ext uri="{FF2B5EF4-FFF2-40B4-BE49-F238E27FC236}">
                  <a16:creationId xmlns:a16="http://schemas.microsoft.com/office/drawing/2014/main" id="{0931E092-55B8-4607-9EA6-21CFBD1F96FA}"/>
                </a:ext>
              </a:extLst>
            </p:cNvPr>
            <p:cNvSpPr/>
            <p:nvPr/>
          </p:nvSpPr>
          <p:spPr>
            <a:xfrm>
              <a:off x="2272620" y="4534212"/>
              <a:ext cx="4060516" cy="72910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Investments of accounts through non-promoted Marketing activities </a:t>
              </a:r>
              <a:endParaRPr lang="en-IN" sz="1600" dirty="0"/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18435318-47F1-43F3-80AD-6D2584C4EB94}"/>
                </a:ext>
              </a:extLst>
            </p:cNvPr>
            <p:cNvCxnSpPr>
              <a:cxnSpLocks/>
              <a:stCxn id="188" idx="3"/>
              <a:endCxn id="58" idx="1"/>
            </p:cNvCxnSpPr>
            <p:nvPr/>
          </p:nvCxnSpPr>
          <p:spPr>
            <a:xfrm flipV="1">
              <a:off x="6333136" y="3602299"/>
              <a:ext cx="3689303" cy="12964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8130826-CFD0-4ADE-89D9-9F9F24861C62}"/>
              </a:ext>
            </a:extLst>
          </p:cNvPr>
          <p:cNvGrpSpPr/>
          <p:nvPr/>
        </p:nvGrpSpPr>
        <p:grpSpPr>
          <a:xfrm>
            <a:off x="1930617" y="4240128"/>
            <a:ext cx="5212502" cy="831264"/>
            <a:chOff x="2272620" y="4534212"/>
            <a:chExt cx="5212502" cy="831264"/>
          </a:xfrm>
        </p:grpSpPr>
        <p:sp>
          <p:nvSpPr>
            <p:cNvPr id="192" name="Rectangle: Rounded Corners 191">
              <a:extLst>
                <a:ext uri="{FF2B5EF4-FFF2-40B4-BE49-F238E27FC236}">
                  <a16:creationId xmlns:a16="http://schemas.microsoft.com/office/drawing/2014/main" id="{31C69516-FD79-4A82-95DC-2341F638DB1E}"/>
                </a:ext>
              </a:extLst>
            </p:cNvPr>
            <p:cNvSpPr/>
            <p:nvPr/>
          </p:nvSpPr>
          <p:spPr>
            <a:xfrm>
              <a:off x="2272620" y="4534212"/>
              <a:ext cx="4060516" cy="72910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Accounts that were existing investors, that topped up during the selected period</a:t>
              </a:r>
              <a:endParaRPr lang="en-IN" sz="1600" dirty="0"/>
            </a:p>
          </p:txBody>
        </p: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1FECA3DD-7E87-40CC-9775-411A8A384CA1}"/>
                </a:ext>
              </a:extLst>
            </p:cNvPr>
            <p:cNvCxnSpPr>
              <a:cxnSpLocks/>
              <a:stCxn id="192" idx="3"/>
              <a:endCxn id="65" idx="1"/>
            </p:cNvCxnSpPr>
            <p:nvPr/>
          </p:nvCxnSpPr>
          <p:spPr>
            <a:xfrm>
              <a:off x="6333136" y="4898766"/>
              <a:ext cx="1151986" cy="466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874F8DC-DB5E-4AFF-BF6D-14B7C0D1E69D}"/>
              </a:ext>
            </a:extLst>
          </p:cNvPr>
          <p:cNvGrpSpPr/>
          <p:nvPr/>
        </p:nvGrpSpPr>
        <p:grpSpPr>
          <a:xfrm>
            <a:off x="1948482" y="5039440"/>
            <a:ext cx="5194637" cy="729108"/>
            <a:chOff x="2272620" y="4534212"/>
            <a:chExt cx="5194637" cy="729108"/>
          </a:xfrm>
        </p:grpSpPr>
        <p:sp>
          <p:nvSpPr>
            <p:cNvPr id="196" name="Rectangle: Rounded Corners 195">
              <a:extLst>
                <a:ext uri="{FF2B5EF4-FFF2-40B4-BE49-F238E27FC236}">
                  <a16:creationId xmlns:a16="http://schemas.microsoft.com/office/drawing/2014/main" id="{C544AAD6-7017-4C39-91B6-B613D880E15B}"/>
                </a:ext>
              </a:extLst>
            </p:cNvPr>
            <p:cNvSpPr/>
            <p:nvPr/>
          </p:nvSpPr>
          <p:spPr>
            <a:xfrm>
              <a:off x="2272620" y="4534212"/>
              <a:ext cx="4060516" cy="72910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Accounts that were existing Client, that invested for the first time in the selected Product</a:t>
              </a:r>
              <a:endParaRPr lang="en-IN" sz="1600" dirty="0"/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7FEDD97-FAC1-4393-AF8F-1E2D97DF728C}"/>
                </a:ext>
              </a:extLst>
            </p:cNvPr>
            <p:cNvCxnSpPr>
              <a:cxnSpLocks/>
              <a:stCxn id="196" idx="3"/>
              <a:endCxn id="72" idx="1"/>
            </p:cNvCxnSpPr>
            <p:nvPr/>
          </p:nvCxnSpPr>
          <p:spPr>
            <a:xfrm>
              <a:off x="6333136" y="4898766"/>
              <a:ext cx="1134121" cy="2069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F7A7CD2-1F52-4861-BCA4-DFCF083B1E13}"/>
              </a:ext>
            </a:extLst>
          </p:cNvPr>
          <p:cNvGrpSpPr/>
          <p:nvPr/>
        </p:nvGrpSpPr>
        <p:grpSpPr>
          <a:xfrm>
            <a:off x="1975205" y="5891852"/>
            <a:ext cx="5167914" cy="729108"/>
            <a:chOff x="2272620" y="4534212"/>
            <a:chExt cx="5167914" cy="729108"/>
          </a:xfrm>
        </p:grpSpPr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093E1DD8-AC0D-4244-84BD-70F9B62791B5}"/>
                </a:ext>
              </a:extLst>
            </p:cNvPr>
            <p:cNvSpPr/>
            <p:nvPr/>
          </p:nvSpPr>
          <p:spPr>
            <a:xfrm>
              <a:off x="2272620" y="4534212"/>
              <a:ext cx="4060516" cy="72910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New Clients that Invested for the first time in the selected product</a:t>
              </a:r>
              <a:endParaRPr lang="en-IN" sz="1600" dirty="0"/>
            </a:p>
          </p:txBody>
        </p: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F65447E2-3D54-4557-961B-9BB87D7C273A}"/>
                </a:ext>
              </a:extLst>
            </p:cNvPr>
            <p:cNvCxnSpPr>
              <a:cxnSpLocks/>
              <a:stCxn id="204" idx="3"/>
              <a:endCxn id="81" idx="1"/>
            </p:cNvCxnSpPr>
            <p:nvPr/>
          </p:nvCxnSpPr>
          <p:spPr>
            <a:xfrm flipV="1">
              <a:off x="6333136" y="4790303"/>
              <a:ext cx="1107398" cy="10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430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135" grpId="1" animBg="1"/>
      <p:bldP spid="135" grpId="2" animBg="1"/>
      <p:bldP spid="138" grpId="0" animBg="1"/>
      <p:bldP spid="25" grpId="0" animBg="1"/>
      <p:bldP spid="25" grpId="1" animBg="1"/>
      <p:bldP spid="25" grpId="2" animBg="1"/>
      <p:bldP spid="140" grpId="0" animBg="1"/>
      <p:bldP spid="140" grpId="1" animBg="1"/>
      <p:bldP spid="140" grpId="2" animBg="1"/>
      <p:bldP spid="9" grpId="0" animBg="1"/>
      <p:bldP spid="9" grpId="1" animBg="1"/>
      <p:bldP spid="9" grpId="2" animBg="1"/>
      <p:bldP spid="19" grpId="0" animBg="1"/>
      <p:bldP spid="1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DB564-3071-43B6-8261-4978F71A54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10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/>
          <a:p>
            <a:pPr indent="-17780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dirty="0"/>
              <a:t>Agenda</a:t>
            </a:r>
            <a:endParaRPr lang="en-US" dirty="0">
              <a:solidFill>
                <a:schemeClr val="lt1"/>
              </a:solidFill>
              <a:ea typeface="Arial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2F9E61-5989-4796-8051-B628A71ECC58}"/>
              </a:ext>
            </a:extLst>
          </p:cNvPr>
          <p:cNvGrpSpPr/>
          <p:nvPr/>
        </p:nvGrpSpPr>
        <p:grpSpPr>
          <a:xfrm>
            <a:off x="298930" y="1117787"/>
            <a:ext cx="11241029" cy="721752"/>
            <a:chOff x="298930" y="1117787"/>
            <a:chExt cx="11241029" cy="721752"/>
          </a:xfrm>
        </p:grpSpPr>
        <p:sp>
          <p:nvSpPr>
            <p:cNvPr id="65" name="Rectangle 51">
              <a:hlinkClick r:id="rId3" action="ppaction://hlinksldjump"/>
              <a:extLst>
                <a:ext uri="{FF2B5EF4-FFF2-40B4-BE49-F238E27FC236}">
                  <a16:creationId xmlns:a16="http://schemas.microsoft.com/office/drawing/2014/main" id="{3309A841-B78B-4F2E-9F75-8F2C8A427D7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8930" y="1117787"/>
              <a:ext cx="954000" cy="716755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54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6" name="Rectangle 52">
              <a:extLst>
                <a:ext uri="{FF2B5EF4-FFF2-40B4-BE49-F238E27FC236}">
                  <a16:creationId xmlns:a16="http://schemas.microsoft.com/office/drawing/2014/main" id="{C0C21218-034E-4ADE-BCA9-626E858B06C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96931" y="1122784"/>
              <a:ext cx="10143028" cy="71675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36000" rIns="216000" bIns="36000" anchor="ctr"/>
            <a:lstStyle/>
            <a:p>
              <a:pPr>
                <a:defRPr/>
              </a:pPr>
              <a:r>
                <a:rPr lang="en-US" sz="2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Objective and Data Source</a:t>
              </a:r>
              <a:endParaRPr lang="en-I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7" name="Gruppieren 21">
            <a:extLst>
              <a:ext uri="{FF2B5EF4-FFF2-40B4-BE49-F238E27FC236}">
                <a16:creationId xmlns:a16="http://schemas.microsoft.com/office/drawing/2014/main" id="{1AA4A4BE-58C8-48C7-8716-288DE92949E5}"/>
              </a:ext>
            </a:extLst>
          </p:cNvPr>
          <p:cNvGrpSpPr/>
          <p:nvPr/>
        </p:nvGrpSpPr>
        <p:grpSpPr bwMode="gray">
          <a:xfrm>
            <a:off x="298932" y="2058474"/>
            <a:ext cx="11241028" cy="716756"/>
            <a:chOff x="323849" y="2653270"/>
            <a:chExt cx="11541751" cy="954001"/>
          </a:xfrm>
        </p:grpSpPr>
        <p:sp>
          <p:nvSpPr>
            <p:cNvPr id="68" name="Rectangle 53">
              <a:hlinkClick r:id="rId3" action="ppaction://hlinksldjump"/>
              <a:extLst>
                <a:ext uri="{FF2B5EF4-FFF2-40B4-BE49-F238E27FC236}">
                  <a16:creationId xmlns:a16="http://schemas.microsoft.com/office/drawing/2014/main" id="{F6A7D9C8-07AE-48CD-91D0-62B1E325BE8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3849" y="2653271"/>
              <a:ext cx="954000" cy="954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54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69" name="Rectangle 54">
              <a:extLst>
                <a:ext uri="{FF2B5EF4-FFF2-40B4-BE49-F238E27FC236}">
                  <a16:creationId xmlns:a16="http://schemas.microsoft.com/office/drawing/2014/main" id="{8214BA7F-C9F3-4A8E-A191-1C157927569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21850" y="2653270"/>
              <a:ext cx="10443750" cy="9540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36000" rIns="216000" bIns="36000" anchor="ctr"/>
            <a:lstStyle/>
            <a:p>
              <a:pPr>
                <a:defRPr/>
              </a:pPr>
              <a:r>
                <a:rPr lang="en-IN" sz="2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Campaign Management</a:t>
              </a:r>
            </a:p>
          </p:txBody>
        </p:sp>
      </p:grpSp>
      <p:grpSp>
        <p:nvGrpSpPr>
          <p:cNvPr id="26" name="Gruppieren 27">
            <a:extLst>
              <a:ext uri="{FF2B5EF4-FFF2-40B4-BE49-F238E27FC236}">
                <a16:creationId xmlns:a16="http://schemas.microsoft.com/office/drawing/2014/main" id="{C693162C-8270-41BC-BB55-757F99245E9C}"/>
              </a:ext>
            </a:extLst>
          </p:cNvPr>
          <p:cNvGrpSpPr/>
          <p:nvPr/>
        </p:nvGrpSpPr>
        <p:grpSpPr bwMode="gray">
          <a:xfrm>
            <a:off x="298930" y="2994165"/>
            <a:ext cx="11240548" cy="651595"/>
            <a:chOff x="323849" y="3750792"/>
            <a:chExt cx="11541751" cy="954000"/>
          </a:xfrm>
        </p:grpSpPr>
        <p:sp>
          <p:nvSpPr>
            <p:cNvPr id="27" name="Rectangle 55">
              <a:hlinkClick r:id="" action="ppaction://noaction"/>
              <a:extLst>
                <a:ext uri="{FF2B5EF4-FFF2-40B4-BE49-F238E27FC236}">
                  <a16:creationId xmlns:a16="http://schemas.microsoft.com/office/drawing/2014/main" id="{79DD6173-F014-4B66-9B75-9BEDE374D1B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3849" y="3750792"/>
              <a:ext cx="954000" cy="954000"/>
            </a:xfrm>
            <a:prstGeom prst="rect">
              <a:avLst/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5400" b="1" noProof="1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8" name="Rectangle 56">
              <a:extLst>
                <a:ext uri="{FF2B5EF4-FFF2-40B4-BE49-F238E27FC236}">
                  <a16:creationId xmlns:a16="http://schemas.microsoft.com/office/drawing/2014/main" id="{2985C17B-795D-4868-BA54-BDF396BE9D0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21850" y="3750792"/>
              <a:ext cx="10443750" cy="9540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36000" rIns="216000" bIns="36000" anchor="ctr"/>
            <a:lstStyle/>
            <a:p>
              <a:r>
                <a:rPr lang="en-US" sz="20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 Wireframe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6307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31"/>
          <p:cNvSpPr txBox="1"/>
          <p:nvPr/>
        </p:nvSpPr>
        <p:spPr>
          <a:xfrm>
            <a:off x="1654155" y="2408217"/>
            <a:ext cx="862006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2800" dirty="0">
                <a:solidFill>
                  <a:prstClr val="white"/>
                </a:solidFill>
                <a:ea typeface="+mj-ea"/>
                <a:cs typeface="Arial" panose="020B0604020202020204" pitchFamily="34" charset="0"/>
                <a:sym typeface="Arial"/>
              </a:rPr>
              <a:t>Business Objective and Data Source</a:t>
            </a:r>
          </a:p>
        </p:txBody>
      </p:sp>
    </p:spTree>
    <p:extLst>
      <p:ext uri="{BB962C8B-B14F-4D97-AF65-F5344CB8AC3E}">
        <p14:creationId xmlns:p14="http://schemas.microsoft.com/office/powerpoint/2010/main" val="1436323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75C55-E8D3-4F40-A656-E1716B2527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8738"/>
            <a:ext cx="10939463" cy="407987"/>
          </a:xfrm>
        </p:spPr>
        <p:txBody>
          <a:bodyPr/>
          <a:lstStyle/>
          <a:p>
            <a:r>
              <a:rPr lang="en-US" dirty="0"/>
              <a:t>Business Objective and Data Source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750156-9F73-4AF6-8AD3-B2B03541C1C3}"/>
              </a:ext>
            </a:extLst>
          </p:cNvPr>
          <p:cNvSpPr/>
          <p:nvPr/>
        </p:nvSpPr>
        <p:spPr>
          <a:xfrm>
            <a:off x="310785" y="624055"/>
            <a:ext cx="11341289" cy="38130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b="1" dirty="0"/>
              <a:t>Business Context: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main objective of this project is to model a target list of accounts with a high propensity to invest for specific funds. Generate a Target list using Past Engagement Behavior or Using predictive model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Identify the Potential Prospects of Client who are all interested in investing in a particular fund Through Email Campaign and identify prospects who are all having similar market share in IA sector.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Measure the campaign engagement performance by primary level (Email Campaign) and Secondary level (social, webcast and websites) and Measure the opportunities generated Through campaign engagement.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Measure total investments and compare investments through Campaign Marketing and Non – Marketing , measure the breakdown across top-up, cross sale and new clients.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0A05D4-79EB-48FF-BB27-FB01A3D68A9F}"/>
              </a:ext>
            </a:extLst>
          </p:cNvPr>
          <p:cNvSpPr/>
          <p:nvPr/>
        </p:nvSpPr>
        <p:spPr>
          <a:xfrm>
            <a:off x="310785" y="4542020"/>
            <a:ext cx="11341289" cy="2053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b="1" dirty="0"/>
              <a:t>Data Source:</a:t>
            </a:r>
          </a:p>
          <a:p>
            <a:pPr>
              <a:lnSpc>
                <a:spcPct val="200000"/>
              </a:lnSpc>
            </a:pPr>
            <a:r>
              <a:rPr lang="en-US" sz="1400" dirty="0"/>
              <a:t>Listed below data sources used for target audience list generation.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Interaction data (Prior Campaigns, Email, cases, events and Meetings Information)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Market Share data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Transactions data (SCV Cube)</a:t>
            </a:r>
          </a:p>
        </p:txBody>
      </p:sp>
    </p:spTree>
    <p:extLst>
      <p:ext uri="{BB962C8B-B14F-4D97-AF65-F5344CB8AC3E}">
        <p14:creationId xmlns:p14="http://schemas.microsoft.com/office/powerpoint/2010/main" val="1686853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F0D04-B7D4-48F2-84D1-E8AC1CB4E9C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899411" y="3429000"/>
            <a:ext cx="2938072" cy="6932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Generate a Target list using Past Engagement Behavior or Using predictive model </a:t>
            </a:r>
          </a:p>
          <a:p>
            <a:pPr marL="0" indent="0">
              <a:buNone/>
            </a:pPr>
            <a:endParaRPr lang="en-IN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E358C6-6A93-4235-B951-C1FA780682D6}"/>
              </a:ext>
            </a:extLst>
          </p:cNvPr>
          <p:cNvSpPr/>
          <p:nvPr/>
        </p:nvSpPr>
        <p:spPr>
          <a:xfrm>
            <a:off x="899410" y="1299486"/>
            <a:ext cx="2938072" cy="18288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Pre-Campaign: Generating a Target list of customers for campaign </a:t>
            </a:r>
            <a:endParaRPr lang="en-IN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611543-9C54-4622-A4B0-D056134457E3}"/>
              </a:ext>
            </a:extLst>
          </p:cNvPr>
          <p:cNvSpPr/>
          <p:nvPr/>
        </p:nvSpPr>
        <p:spPr>
          <a:xfrm>
            <a:off x="4259705" y="1255666"/>
            <a:ext cx="2938072" cy="18288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Measure Engagement across multiple touchpoints to understand border impact of campaign</a:t>
            </a:r>
            <a:endParaRPr lang="en-IN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68A6C8-5B8D-45BE-B927-AFFDABE1E9DC}"/>
              </a:ext>
            </a:extLst>
          </p:cNvPr>
          <p:cNvSpPr/>
          <p:nvPr/>
        </p:nvSpPr>
        <p:spPr>
          <a:xfrm>
            <a:off x="7620000" y="1255666"/>
            <a:ext cx="2938072" cy="18288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Measure Opportunities created and  Breakdown Total Investments as Top-ups, Cross Sale and New Money</a:t>
            </a:r>
            <a:endParaRPr lang="en-IN" sz="1600" dirty="0"/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B79CFCE-BF6C-4865-A5F1-663E553CA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760" y="592105"/>
            <a:ext cx="703198" cy="678082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B56D0C-BD13-4789-A895-65DA4659411A}"/>
              </a:ext>
            </a:extLst>
          </p:cNvPr>
          <p:cNvSpPr txBox="1">
            <a:spLocks/>
          </p:cNvSpPr>
          <p:nvPr/>
        </p:nvSpPr>
        <p:spPr>
          <a:xfrm>
            <a:off x="4259705" y="3426887"/>
            <a:ext cx="2938072" cy="693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1200" dirty="0"/>
              <a:t>Primary and Secondary level Engagement to measure campaign engagement performance. </a:t>
            </a:r>
            <a:endParaRPr lang="en-IN" sz="12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1C42379-6AA9-4D49-8FFF-CB9A0BF2ABF2}"/>
              </a:ext>
            </a:extLst>
          </p:cNvPr>
          <p:cNvSpPr txBox="1">
            <a:spLocks/>
          </p:cNvSpPr>
          <p:nvPr/>
        </p:nvSpPr>
        <p:spPr>
          <a:xfrm>
            <a:off x="7620000" y="3426886"/>
            <a:ext cx="2938072" cy="693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1200" dirty="0"/>
              <a:t>Measure the Total Investments and Compare Investment through campaign(Marketing) and investment generated without any marketing</a:t>
            </a:r>
            <a:endParaRPr lang="en-IN" sz="1200" dirty="0"/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E44830F7-3248-4EAC-89B8-51E686F8B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480" y="579102"/>
            <a:ext cx="704088" cy="704088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31FE597B-48E0-46DE-AB89-587AECDB5769}"/>
              </a:ext>
            </a:extLst>
          </p:cNvPr>
          <p:cNvSpPr txBox="1">
            <a:spLocks/>
          </p:cNvSpPr>
          <p:nvPr/>
        </p:nvSpPr>
        <p:spPr>
          <a:xfrm>
            <a:off x="599655" y="58927"/>
            <a:ext cx="10940304" cy="408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Campaign Management</a:t>
            </a:r>
          </a:p>
        </p:txBody>
      </p:sp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360683B2-238D-434B-AE8E-53FFC7541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719" y="579102"/>
            <a:ext cx="704088" cy="704088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77EC86B-AD7C-45DC-AC6A-43FAC3F798E6}"/>
              </a:ext>
            </a:extLst>
          </p:cNvPr>
          <p:cNvSpPr/>
          <p:nvPr/>
        </p:nvSpPr>
        <p:spPr>
          <a:xfrm>
            <a:off x="899410" y="4759206"/>
            <a:ext cx="1753849" cy="693295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Replicate data</a:t>
            </a:r>
            <a:endParaRPr lang="en-IN" sz="12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E966F83-1060-447E-830F-A548EC1F4F8A}"/>
              </a:ext>
            </a:extLst>
          </p:cNvPr>
          <p:cNvSpPr/>
          <p:nvPr/>
        </p:nvSpPr>
        <p:spPr>
          <a:xfrm>
            <a:off x="3014542" y="4759206"/>
            <a:ext cx="1753849" cy="693295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Build a lookalike and predictive model</a:t>
            </a:r>
            <a:endParaRPr lang="en-IN" sz="12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82FE600-83E7-4937-A0EB-FE65F207C604}"/>
              </a:ext>
            </a:extLst>
          </p:cNvPr>
          <p:cNvSpPr/>
          <p:nvPr/>
        </p:nvSpPr>
        <p:spPr>
          <a:xfrm>
            <a:off x="5129674" y="4759206"/>
            <a:ext cx="1753849" cy="693295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Measure primary/secondary level engagement</a:t>
            </a:r>
            <a:endParaRPr lang="en-IN" sz="12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3DFA876-3735-4E10-98E8-655492B91DEC}"/>
              </a:ext>
            </a:extLst>
          </p:cNvPr>
          <p:cNvSpPr/>
          <p:nvPr/>
        </p:nvSpPr>
        <p:spPr>
          <a:xfrm>
            <a:off x="7244806" y="4759206"/>
            <a:ext cx="1753849" cy="693295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Measure Investment breakdown by marketing source</a:t>
            </a:r>
            <a:endParaRPr lang="en-IN" sz="12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B33AD59-1CE1-4FD1-9C40-B9F99141228D}"/>
              </a:ext>
            </a:extLst>
          </p:cNvPr>
          <p:cNvSpPr/>
          <p:nvPr/>
        </p:nvSpPr>
        <p:spPr>
          <a:xfrm>
            <a:off x="9359938" y="4759206"/>
            <a:ext cx="1477951" cy="693295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Build the tool Using R Shiny </a:t>
            </a:r>
            <a:endParaRPr lang="en-IN" sz="1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BFA482-CDC5-4A24-8A1F-E31CC91C4946}"/>
              </a:ext>
            </a:extLst>
          </p:cNvPr>
          <p:cNvSpPr/>
          <p:nvPr/>
        </p:nvSpPr>
        <p:spPr>
          <a:xfrm>
            <a:off x="899410" y="4344849"/>
            <a:ext cx="9938479" cy="2571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Approach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1FD3333-11F2-4521-855D-C0EE236A56FF}"/>
              </a:ext>
            </a:extLst>
          </p:cNvPr>
          <p:cNvCxnSpPr>
            <a:cxnSpLocks/>
          </p:cNvCxnSpPr>
          <p:nvPr/>
        </p:nvCxnSpPr>
        <p:spPr>
          <a:xfrm>
            <a:off x="2653259" y="5088922"/>
            <a:ext cx="3612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D89685-FB77-4AD1-ADB1-874C718495CC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4768391" y="5098549"/>
            <a:ext cx="361283" cy="7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C91B3BF-6A2C-4942-B09D-9C0E75A65BE3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883523" y="5105854"/>
            <a:ext cx="3612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CA1CB48-BB13-4ED7-8FEC-CEA215D7B0DB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8998655" y="5105854"/>
            <a:ext cx="3612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64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31"/>
          <p:cNvSpPr txBox="1"/>
          <p:nvPr/>
        </p:nvSpPr>
        <p:spPr>
          <a:xfrm>
            <a:off x="1654155" y="2408217"/>
            <a:ext cx="862006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2800" kern="0" dirty="0">
                <a:solidFill>
                  <a:prstClr val="white"/>
                </a:solidFill>
                <a:ea typeface="+mj-ea"/>
                <a:cs typeface="Arial" panose="020B0604020202020204" pitchFamily="34" charset="0"/>
                <a:sym typeface="Arial"/>
              </a:rPr>
              <a:t>Tool Wireframe</a:t>
            </a:r>
            <a:endParaRPr sz="1400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2599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9EDB-925C-4743-BEA2-F16A8C2A6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852" y="148869"/>
            <a:ext cx="10940304" cy="408349"/>
          </a:xfrm>
        </p:spPr>
        <p:txBody>
          <a:bodyPr/>
          <a:lstStyle/>
          <a:p>
            <a:r>
              <a:rPr lang="en-US" dirty="0"/>
              <a:t>Pre-Campaign - Campaign Manager View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4A3390-FA2A-486A-9E10-01415567D9E9}"/>
              </a:ext>
            </a:extLst>
          </p:cNvPr>
          <p:cNvSpPr/>
          <p:nvPr/>
        </p:nvSpPr>
        <p:spPr>
          <a:xfrm>
            <a:off x="0" y="543964"/>
            <a:ext cx="12192000" cy="6314036"/>
          </a:xfrm>
          <a:prstGeom prst="rect">
            <a:avLst/>
          </a:prstGeom>
          <a:ln w="31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400" b="1" dirty="0"/>
              <a:t>Target Audience:</a:t>
            </a:r>
            <a:r>
              <a:rPr lang="en-US" sz="1400" dirty="0"/>
              <a:t> Campaign Management Team (Executive &amp; Senior Executive level)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Objective: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Help a Campaign manager build a target list of prospects using  indicators like - Past engagement behavior, past transaction behavior, RFM and Machine Learning model (Top 150 accounts Prospects)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Campaign Manager can also upload a Target list generated from their understanding of business.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Use a Machine Learning model to predict the potential engagement(Primary touchpoint </a:t>
            </a:r>
            <a:r>
              <a:rPr lang="en-US" sz="1200" dirty="0" err="1"/>
              <a:t>i.e</a:t>
            </a:r>
            <a:r>
              <a:rPr lang="en-US" sz="1200" dirty="0"/>
              <a:t>, Email) of a selected target list.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Questions: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Structure the Campaign by defining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What is the campaign about (which fund I am running the campaign for?)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How long should I run a Campaign?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How do i measure the success of this campaign (At what point I will start measure the success of a campaign)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Create a target list using past indicator of engagement behaviors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Who are we targeting based on past engagement behavior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Based on past engagement behavior how can I choose my target list?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Create a target list using past indicator of Transaction behaviors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Who are we targeting based on past transaction behavior and how can I choose my target list?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Based on similarity investment pattern with existing clients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Who are all the prospects with higher propensity to invest (based on </a:t>
            </a:r>
            <a:r>
              <a:rPr lang="en-IN" sz="1200" dirty="0"/>
              <a:t>how broad or targeted your campaign is pick the most likely set of prospects between 0 to 150)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b="1" dirty="0"/>
              <a:t>Based on past Recency, Frequency and Monetary Value (size of transaction) Volume within the IA sector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Who are all the top prospect that I should target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Based on the target list selected for campaign process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How many prospects are more likely to engage and what is the potential engagement that I can except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endParaRPr lang="en-US" sz="1400" dirty="0"/>
          </a:p>
          <a:p>
            <a:pPr>
              <a:lnSpc>
                <a:spcPct val="150000"/>
              </a:lnSpc>
            </a:pPr>
            <a:endParaRPr lang="en-US" sz="1400" dirty="0"/>
          </a:p>
          <a:p>
            <a:pPr>
              <a:lnSpc>
                <a:spcPct val="150000"/>
              </a:lnSpc>
            </a:pPr>
            <a:endParaRPr lang="en-US" sz="1400" dirty="0"/>
          </a:p>
          <a:p>
            <a:pPr>
              <a:lnSpc>
                <a:spcPct val="150000"/>
              </a:lnSpc>
            </a:pPr>
            <a:endParaRPr lang="en-US" sz="1400" dirty="0"/>
          </a:p>
          <a:p>
            <a:pPr>
              <a:lnSpc>
                <a:spcPct val="150000"/>
              </a:lnSpc>
            </a:pPr>
            <a:endParaRPr lang="en-US" sz="1400" b="1" dirty="0"/>
          </a:p>
          <a:p>
            <a:endParaRPr lang="en-US" sz="1400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91696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5" y="-3067"/>
            <a:ext cx="10940304" cy="408349"/>
          </a:xfrm>
        </p:spPr>
        <p:txBody>
          <a:bodyPr/>
          <a:lstStyle/>
          <a:p>
            <a:r>
              <a:rPr lang="en-US" dirty="0"/>
              <a:t>Pre-Campaign - Campaign Manager View - 1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40F9D7A-C812-4471-B298-49FBA26296BF}"/>
              </a:ext>
            </a:extLst>
          </p:cNvPr>
          <p:cNvGrpSpPr/>
          <p:nvPr/>
        </p:nvGrpSpPr>
        <p:grpSpPr>
          <a:xfrm>
            <a:off x="268013" y="709133"/>
            <a:ext cx="1606329" cy="312844"/>
            <a:chOff x="3175798" y="1368163"/>
            <a:chExt cx="1943658" cy="31284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7200B6E-C206-48F1-9BD9-18D0A6F6502A}"/>
                </a:ext>
              </a:extLst>
            </p:cNvPr>
            <p:cNvSpPr/>
            <p:nvPr/>
          </p:nvSpPr>
          <p:spPr>
            <a:xfrm>
              <a:off x="3851219" y="1368163"/>
              <a:ext cx="1268237" cy="31284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All</a:t>
              </a:r>
              <a:endParaRPr kumimoji="0" lang="en-I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D94ED53-79AC-471A-9328-1685634746C3}"/>
                </a:ext>
              </a:extLst>
            </p:cNvPr>
            <p:cNvSpPr txBox="1"/>
            <p:nvPr/>
          </p:nvSpPr>
          <p:spPr>
            <a:xfrm>
              <a:off x="3175798" y="1400314"/>
              <a:ext cx="6113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Fund</a:t>
              </a:r>
              <a:endPara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C568881-FC0C-426A-B8CA-15C7BAC5B7A9}"/>
              </a:ext>
            </a:extLst>
          </p:cNvPr>
          <p:cNvGrpSpPr/>
          <p:nvPr/>
        </p:nvGrpSpPr>
        <p:grpSpPr>
          <a:xfrm>
            <a:off x="2398918" y="743415"/>
            <a:ext cx="1770349" cy="306788"/>
            <a:chOff x="643613" y="753615"/>
            <a:chExt cx="2356335" cy="30678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D5992BB-288C-43EB-A379-E1828045C8DA}"/>
                </a:ext>
              </a:extLst>
            </p:cNvPr>
            <p:cNvGrpSpPr/>
            <p:nvPr/>
          </p:nvGrpSpPr>
          <p:grpSpPr>
            <a:xfrm>
              <a:off x="643613" y="753615"/>
              <a:ext cx="2356335" cy="306788"/>
              <a:chOff x="2949417" y="1368162"/>
              <a:chExt cx="2356335" cy="306788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A0B1EAB-01E9-4018-B20A-E897C2FF72CF}"/>
                  </a:ext>
                </a:extLst>
              </p:cNvPr>
              <p:cNvSpPr/>
              <p:nvPr/>
            </p:nvSpPr>
            <p:spPr>
              <a:xfrm>
                <a:off x="3851219" y="1368162"/>
                <a:ext cx="1454533" cy="30235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10-01-2020</a:t>
                </a:r>
                <a:endPara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C1ECD2C-E90B-46FB-AF79-0D2A931FCAFE}"/>
                  </a:ext>
                </a:extLst>
              </p:cNvPr>
              <p:cNvSpPr txBox="1"/>
              <p:nvPr/>
            </p:nvSpPr>
            <p:spPr>
              <a:xfrm>
                <a:off x="2949417" y="1397951"/>
                <a:ext cx="6871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From</a:t>
                </a:r>
                <a:endPara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3" name="Half Frame 52">
              <a:extLst>
                <a:ext uri="{FF2B5EF4-FFF2-40B4-BE49-F238E27FC236}">
                  <a16:creationId xmlns:a16="http://schemas.microsoft.com/office/drawing/2014/main" id="{C03B5F40-1622-4A8F-B51D-5614F4562B86}"/>
                </a:ext>
              </a:extLst>
            </p:cNvPr>
            <p:cNvSpPr/>
            <p:nvPr/>
          </p:nvSpPr>
          <p:spPr>
            <a:xfrm rot="18867398" flipV="1">
              <a:off x="2734878" y="838355"/>
              <a:ext cx="126720" cy="122409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CB89CFF-3974-4BAA-BF88-81B0D4B80FFD}"/>
              </a:ext>
            </a:extLst>
          </p:cNvPr>
          <p:cNvGrpSpPr/>
          <p:nvPr/>
        </p:nvGrpSpPr>
        <p:grpSpPr>
          <a:xfrm>
            <a:off x="4257169" y="743415"/>
            <a:ext cx="1687833" cy="314009"/>
            <a:chOff x="3431623" y="1368162"/>
            <a:chExt cx="1687833" cy="31400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BBCBBE7-F937-4F6A-8819-87E6CAC1218F}"/>
                </a:ext>
              </a:extLst>
            </p:cNvPr>
            <p:cNvSpPr/>
            <p:nvPr/>
          </p:nvSpPr>
          <p:spPr>
            <a:xfrm>
              <a:off x="3851219" y="1368162"/>
              <a:ext cx="1268237" cy="31400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01-02-2020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14CB362-0409-478F-B900-26C80470E8A9}"/>
                </a:ext>
              </a:extLst>
            </p:cNvPr>
            <p:cNvSpPr txBox="1"/>
            <p:nvPr/>
          </p:nvSpPr>
          <p:spPr>
            <a:xfrm>
              <a:off x="3431623" y="1384621"/>
              <a:ext cx="3316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</a:t>
              </a:r>
              <a:endPara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25E077E-9DE9-4207-9F33-918666D9DBE9}"/>
              </a:ext>
            </a:extLst>
          </p:cNvPr>
          <p:cNvSpPr/>
          <p:nvPr/>
        </p:nvSpPr>
        <p:spPr>
          <a:xfrm>
            <a:off x="219868" y="548228"/>
            <a:ext cx="11704119" cy="57271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58E298C-C6A6-402B-9CF1-BAA83DEDFF1A}"/>
              </a:ext>
            </a:extLst>
          </p:cNvPr>
          <p:cNvSpPr/>
          <p:nvPr/>
        </p:nvSpPr>
        <p:spPr>
          <a:xfrm rot="16200000">
            <a:off x="-341279" y="1861789"/>
            <a:ext cx="1376053" cy="182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7451B6D-D12C-4FAD-9293-E4A7CC48C795}"/>
              </a:ext>
            </a:extLst>
          </p:cNvPr>
          <p:cNvSpPr txBox="1"/>
          <p:nvPr/>
        </p:nvSpPr>
        <p:spPr>
          <a:xfrm>
            <a:off x="2983834" y="510729"/>
            <a:ext cx="2137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Period the Campaign Expected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AB6CD1B-4C2F-4310-BF6E-42D3A0C5B483}"/>
              </a:ext>
            </a:extLst>
          </p:cNvPr>
          <p:cNvGrpSpPr/>
          <p:nvPr/>
        </p:nvGrpSpPr>
        <p:grpSpPr>
          <a:xfrm>
            <a:off x="6227554" y="750727"/>
            <a:ext cx="1819909" cy="280204"/>
            <a:chOff x="643115" y="750412"/>
            <a:chExt cx="2422300" cy="280204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91ABFC0-AAEB-43FC-A13D-9E94DEB9B59B}"/>
                </a:ext>
              </a:extLst>
            </p:cNvPr>
            <p:cNvGrpSpPr/>
            <p:nvPr/>
          </p:nvGrpSpPr>
          <p:grpSpPr>
            <a:xfrm>
              <a:off x="643115" y="750412"/>
              <a:ext cx="2422300" cy="280204"/>
              <a:chOff x="2948919" y="1364959"/>
              <a:chExt cx="2422300" cy="280204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DD15F2A0-3538-4526-9C29-8BDD948CF0F2}"/>
                  </a:ext>
                </a:extLst>
              </p:cNvPr>
              <p:cNvSpPr/>
              <p:nvPr/>
            </p:nvSpPr>
            <p:spPr>
              <a:xfrm>
                <a:off x="3851219" y="1368163"/>
                <a:ext cx="1520000" cy="277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20-01-2020</a:t>
                </a:r>
                <a:endPara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0B7AADE-E692-462C-A91A-C9229BEF0B1B}"/>
                  </a:ext>
                </a:extLst>
              </p:cNvPr>
              <p:cNvSpPr txBox="1"/>
              <p:nvPr/>
            </p:nvSpPr>
            <p:spPr>
              <a:xfrm>
                <a:off x="2948919" y="1364959"/>
                <a:ext cx="6871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From</a:t>
                </a:r>
                <a:endPara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5" name="Half Frame 94">
              <a:extLst>
                <a:ext uri="{FF2B5EF4-FFF2-40B4-BE49-F238E27FC236}">
                  <a16:creationId xmlns:a16="http://schemas.microsoft.com/office/drawing/2014/main" id="{4144E54B-634E-4755-82EF-DEE0975C0C1C}"/>
                </a:ext>
              </a:extLst>
            </p:cNvPr>
            <p:cNvSpPr/>
            <p:nvPr/>
          </p:nvSpPr>
          <p:spPr>
            <a:xfrm rot="18867398" flipV="1">
              <a:off x="2758499" y="815495"/>
              <a:ext cx="126720" cy="122409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7894701-F979-4766-AD57-172112216B20}"/>
              </a:ext>
            </a:extLst>
          </p:cNvPr>
          <p:cNvGrpSpPr/>
          <p:nvPr/>
        </p:nvGrpSpPr>
        <p:grpSpPr>
          <a:xfrm>
            <a:off x="8261791" y="738157"/>
            <a:ext cx="1676885" cy="314009"/>
            <a:chOff x="3442571" y="1368162"/>
            <a:chExt cx="1676885" cy="314009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4915298-5820-4438-A243-4971E61372FA}"/>
                </a:ext>
              </a:extLst>
            </p:cNvPr>
            <p:cNvSpPr/>
            <p:nvPr/>
          </p:nvSpPr>
          <p:spPr>
            <a:xfrm>
              <a:off x="3851219" y="1368162"/>
              <a:ext cx="1268237" cy="31400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01-04-2020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5D7867A-5DE6-4663-8033-AA75DEA6D96B}"/>
                </a:ext>
              </a:extLst>
            </p:cNvPr>
            <p:cNvSpPr txBox="1"/>
            <p:nvPr/>
          </p:nvSpPr>
          <p:spPr>
            <a:xfrm>
              <a:off x="3442571" y="1403209"/>
              <a:ext cx="3316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</a:t>
              </a:r>
              <a:endPara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FF89515D-4295-403B-B62C-3C318508DAA9}"/>
              </a:ext>
            </a:extLst>
          </p:cNvPr>
          <p:cNvSpPr txBox="1"/>
          <p:nvPr/>
        </p:nvSpPr>
        <p:spPr>
          <a:xfrm>
            <a:off x="6812844" y="510399"/>
            <a:ext cx="2205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Campaign Measurement Period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70972A2-0359-4936-A99E-D8EB1784DAE5}"/>
              </a:ext>
            </a:extLst>
          </p:cNvPr>
          <p:cNvSpPr/>
          <p:nvPr/>
        </p:nvSpPr>
        <p:spPr>
          <a:xfrm>
            <a:off x="519682" y="1248063"/>
            <a:ext cx="11367344" cy="13782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C64E0DC2-B8CB-430D-BC53-8613C2185E65}"/>
              </a:ext>
            </a:extLst>
          </p:cNvPr>
          <p:cNvSpPr/>
          <p:nvPr/>
        </p:nvSpPr>
        <p:spPr>
          <a:xfrm>
            <a:off x="637256" y="1333576"/>
            <a:ext cx="1236124" cy="25214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Fund Chosen :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F89F38-1124-49C2-9656-7D2FA0A594A3}"/>
              </a:ext>
            </a:extLst>
          </p:cNvPr>
          <p:cNvSpPr/>
          <p:nvPr/>
        </p:nvSpPr>
        <p:spPr>
          <a:xfrm>
            <a:off x="1988457" y="1359062"/>
            <a:ext cx="2112264" cy="228600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GARS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51ED52F5-6160-4C57-9ABD-8893538C01F9}"/>
              </a:ext>
            </a:extLst>
          </p:cNvPr>
          <p:cNvSpPr/>
          <p:nvPr/>
        </p:nvSpPr>
        <p:spPr>
          <a:xfrm>
            <a:off x="4183760" y="1333577"/>
            <a:ext cx="1490472" cy="25603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IA Sector : 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24E641D-3840-4790-9ECA-DC54F95B5BCA}"/>
              </a:ext>
            </a:extLst>
          </p:cNvPr>
          <p:cNvSpPr/>
          <p:nvPr/>
        </p:nvSpPr>
        <p:spPr>
          <a:xfrm>
            <a:off x="5803697" y="1350499"/>
            <a:ext cx="2112264" cy="228600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Targeted List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F0FEF737-0ADF-46E6-A1D5-4CD1B8E92EC0}"/>
              </a:ext>
            </a:extLst>
          </p:cNvPr>
          <p:cNvSpPr/>
          <p:nvPr/>
        </p:nvSpPr>
        <p:spPr>
          <a:xfrm>
            <a:off x="625002" y="1746147"/>
            <a:ext cx="1234440" cy="25801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Campaign Period : 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9D000D4-0FE7-4701-A871-3A0190C9ACD0}"/>
              </a:ext>
            </a:extLst>
          </p:cNvPr>
          <p:cNvSpPr/>
          <p:nvPr/>
        </p:nvSpPr>
        <p:spPr>
          <a:xfrm>
            <a:off x="1988457" y="1730011"/>
            <a:ext cx="2112264" cy="228600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10-01-2020 to 01-04-2020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1890A3CE-440F-4822-970A-9D60239F082E}"/>
              </a:ext>
            </a:extLst>
          </p:cNvPr>
          <p:cNvSpPr/>
          <p:nvPr/>
        </p:nvSpPr>
        <p:spPr>
          <a:xfrm>
            <a:off x="4183760" y="1717052"/>
            <a:ext cx="1491778" cy="25603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Engagement Window : 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B9D2817-C80E-4281-9B32-3BAE4A03B33D}"/>
              </a:ext>
            </a:extLst>
          </p:cNvPr>
          <p:cNvSpPr/>
          <p:nvPr/>
        </p:nvSpPr>
        <p:spPr>
          <a:xfrm>
            <a:off x="5799125" y="1699470"/>
            <a:ext cx="2121408" cy="246888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10-01-2020 to 01-04-2020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791BB4-CF9D-415D-BFC6-C2CC853898D4}"/>
              </a:ext>
            </a:extLst>
          </p:cNvPr>
          <p:cNvSpPr/>
          <p:nvPr/>
        </p:nvSpPr>
        <p:spPr>
          <a:xfrm>
            <a:off x="8344308" y="1699470"/>
            <a:ext cx="2186797" cy="28329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#No of Existing Clients :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2909F78-0844-40CB-A098-3181730038BE}"/>
              </a:ext>
            </a:extLst>
          </p:cNvPr>
          <p:cNvSpPr/>
          <p:nvPr/>
        </p:nvSpPr>
        <p:spPr>
          <a:xfrm>
            <a:off x="10633986" y="1696708"/>
            <a:ext cx="708113" cy="216842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70020B49-2AF0-40B4-98E2-CCC437E88E0C}"/>
              </a:ext>
            </a:extLst>
          </p:cNvPr>
          <p:cNvSpPr/>
          <p:nvPr/>
        </p:nvSpPr>
        <p:spPr>
          <a:xfrm>
            <a:off x="8344308" y="2167733"/>
            <a:ext cx="2186797" cy="27517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#No of Presently Engaged Contacts :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91C4F97-5D3B-4A3A-9608-B64AC6670ED8}"/>
              </a:ext>
            </a:extLst>
          </p:cNvPr>
          <p:cNvSpPr/>
          <p:nvPr/>
        </p:nvSpPr>
        <p:spPr>
          <a:xfrm>
            <a:off x="10635998" y="2190963"/>
            <a:ext cx="704088" cy="219456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1036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22E2FE2C-745A-468F-9498-3817E9325118}"/>
              </a:ext>
            </a:extLst>
          </p:cNvPr>
          <p:cNvSpPr/>
          <p:nvPr/>
        </p:nvSpPr>
        <p:spPr>
          <a:xfrm>
            <a:off x="647809" y="2126081"/>
            <a:ext cx="1256913" cy="29084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#Total Fund AUM  :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CC1B99DF-5433-439D-8F86-592D08218EEE}"/>
              </a:ext>
            </a:extLst>
          </p:cNvPr>
          <p:cNvSpPr/>
          <p:nvPr/>
        </p:nvSpPr>
        <p:spPr>
          <a:xfrm>
            <a:off x="1988457" y="2138517"/>
            <a:ext cx="2112264" cy="228600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1.2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mn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F6CCA69C-F529-4ED4-9B77-2E43F7D32769}"/>
              </a:ext>
            </a:extLst>
          </p:cNvPr>
          <p:cNvSpPr/>
          <p:nvPr/>
        </p:nvSpPr>
        <p:spPr>
          <a:xfrm>
            <a:off x="4183762" y="2135596"/>
            <a:ext cx="1539216" cy="3183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#Total IA Sector AUM (5% of Market):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A68060C-0676-4399-AA29-1E54CFE077F9}"/>
              </a:ext>
            </a:extLst>
          </p:cNvPr>
          <p:cNvSpPr/>
          <p:nvPr/>
        </p:nvSpPr>
        <p:spPr>
          <a:xfrm>
            <a:off x="5799125" y="2135596"/>
            <a:ext cx="2121408" cy="246888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bn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AFE4693-6283-4B18-B359-29EA6B4EBF7A}"/>
              </a:ext>
            </a:extLst>
          </p:cNvPr>
          <p:cNvSpPr/>
          <p:nvPr/>
        </p:nvSpPr>
        <p:spPr>
          <a:xfrm>
            <a:off x="519680" y="2727927"/>
            <a:ext cx="11365992" cy="2011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Can we Help?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6F52903-21B2-45D6-A3A2-6974431343DE}"/>
              </a:ext>
            </a:extLst>
          </p:cNvPr>
          <p:cNvGrpSpPr/>
          <p:nvPr/>
        </p:nvGrpSpPr>
        <p:grpSpPr>
          <a:xfrm>
            <a:off x="482207" y="2982061"/>
            <a:ext cx="6042060" cy="276999"/>
            <a:chOff x="287743" y="2971796"/>
            <a:chExt cx="6042060" cy="2769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B67A4F-7FCB-4FE5-A191-9B733ABBB705}"/>
                </a:ext>
              </a:extLst>
            </p:cNvPr>
            <p:cNvSpPr txBox="1"/>
            <p:nvPr/>
          </p:nvSpPr>
          <p:spPr>
            <a:xfrm>
              <a:off x="647809" y="2971796"/>
              <a:ext cx="56819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 want to Build a Target List for My Campaign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Graphic 13" descr="Checkbox Checked outline">
              <a:extLst>
                <a:ext uri="{FF2B5EF4-FFF2-40B4-BE49-F238E27FC236}">
                  <a16:creationId xmlns:a16="http://schemas.microsoft.com/office/drawing/2014/main" id="{4D4EF5DC-DF8F-4F32-AED5-A2910F46A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7743" y="2989264"/>
              <a:ext cx="325879" cy="24888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6C58EF4-1603-4E61-B089-8F62839D2C76}"/>
              </a:ext>
            </a:extLst>
          </p:cNvPr>
          <p:cNvGrpSpPr/>
          <p:nvPr/>
        </p:nvGrpSpPr>
        <p:grpSpPr>
          <a:xfrm>
            <a:off x="5466912" y="2994715"/>
            <a:ext cx="5968932" cy="276999"/>
            <a:chOff x="360871" y="3265151"/>
            <a:chExt cx="5968932" cy="276999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7292D9F-3425-41BF-8D51-3ECFD40BE5F9}"/>
                </a:ext>
              </a:extLst>
            </p:cNvPr>
            <p:cNvSpPr/>
            <p:nvPr/>
          </p:nvSpPr>
          <p:spPr>
            <a:xfrm>
              <a:off x="360871" y="3355064"/>
              <a:ext cx="179622" cy="9717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E3D69A3-AD95-4B50-8B08-791FE8C1C17C}"/>
                </a:ext>
              </a:extLst>
            </p:cNvPr>
            <p:cNvSpPr txBox="1"/>
            <p:nvPr/>
          </p:nvSpPr>
          <p:spPr>
            <a:xfrm>
              <a:off x="647809" y="3265151"/>
              <a:ext cx="56819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 have a Target List I want to Track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7B3917E9-189E-48AF-9829-96F070793218}"/>
              </a:ext>
            </a:extLst>
          </p:cNvPr>
          <p:cNvSpPr/>
          <p:nvPr/>
        </p:nvSpPr>
        <p:spPr>
          <a:xfrm>
            <a:off x="540492" y="3596999"/>
            <a:ext cx="11365992" cy="2011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Target List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625A707-6AB9-4F50-80F3-13A581F76B99}"/>
              </a:ext>
            </a:extLst>
          </p:cNvPr>
          <p:cNvSpPr txBox="1"/>
          <p:nvPr/>
        </p:nvSpPr>
        <p:spPr>
          <a:xfrm>
            <a:off x="482207" y="3786479"/>
            <a:ext cx="5681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Choose to Build either a custom target list or let us generate it for you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65A3E66-145F-471F-BFCE-1819C2C37954}"/>
              </a:ext>
            </a:extLst>
          </p:cNvPr>
          <p:cNvSpPr txBox="1"/>
          <p:nvPr/>
        </p:nvSpPr>
        <p:spPr>
          <a:xfrm>
            <a:off x="1980882" y="4020945"/>
            <a:ext cx="2048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 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EE2E98A-F883-44B2-BFCC-4417D42BBD0D}"/>
              </a:ext>
            </a:extLst>
          </p:cNvPr>
          <p:cNvSpPr txBox="1"/>
          <p:nvPr/>
        </p:nvSpPr>
        <p:spPr>
          <a:xfrm>
            <a:off x="5831503" y="4011592"/>
            <a:ext cx="2048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Generated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FB445B-53C3-40EA-94DD-086499A269E3}"/>
              </a:ext>
            </a:extLst>
          </p:cNvPr>
          <p:cNvSpPr/>
          <p:nvPr/>
        </p:nvSpPr>
        <p:spPr>
          <a:xfrm>
            <a:off x="1644066" y="4099405"/>
            <a:ext cx="200839" cy="138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024705C-5047-4F29-9D6C-19F6EE0AF716}"/>
              </a:ext>
            </a:extLst>
          </p:cNvPr>
          <p:cNvSpPr/>
          <p:nvPr/>
        </p:nvSpPr>
        <p:spPr>
          <a:xfrm>
            <a:off x="5474699" y="4080842"/>
            <a:ext cx="200839" cy="138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529252E-D433-4D98-BDB1-66695DC39E47}"/>
              </a:ext>
            </a:extLst>
          </p:cNvPr>
          <p:cNvSpPr/>
          <p:nvPr/>
        </p:nvSpPr>
        <p:spPr>
          <a:xfrm rot="16200000">
            <a:off x="-718673" y="5413816"/>
            <a:ext cx="2176396" cy="1635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Past Engagement Behavior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38A37C-8120-467F-8D9D-2893E0BC0081}"/>
              </a:ext>
            </a:extLst>
          </p:cNvPr>
          <p:cNvSpPr/>
          <p:nvPr/>
        </p:nvSpPr>
        <p:spPr>
          <a:xfrm>
            <a:off x="509018" y="4375569"/>
            <a:ext cx="11310365" cy="22082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9428187C-E7F9-40A1-8752-D09570822E90}"/>
              </a:ext>
            </a:extLst>
          </p:cNvPr>
          <p:cNvSpPr/>
          <p:nvPr/>
        </p:nvSpPr>
        <p:spPr>
          <a:xfrm>
            <a:off x="671271" y="4525938"/>
            <a:ext cx="1481328" cy="2286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Campaign Responses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3C3C3091-6A7E-4579-906C-DC979DDFD9F6}"/>
              </a:ext>
            </a:extLst>
          </p:cNvPr>
          <p:cNvSpPr/>
          <p:nvPr/>
        </p:nvSpPr>
        <p:spPr>
          <a:xfrm>
            <a:off x="671271" y="5117033"/>
            <a:ext cx="1481328" cy="2286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Event Attendees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B86F7731-0E0A-4ECA-B540-612720C52D93}"/>
              </a:ext>
            </a:extLst>
          </p:cNvPr>
          <p:cNvSpPr/>
          <p:nvPr/>
        </p:nvSpPr>
        <p:spPr>
          <a:xfrm>
            <a:off x="671271" y="4833462"/>
            <a:ext cx="1481328" cy="2286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Email Click Through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C93CD02B-FC84-49C2-8774-F839F27C5A68}"/>
              </a:ext>
            </a:extLst>
          </p:cNvPr>
          <p:cNvSpPr/>
          <p:nvPr/>
        </p:nvSpPr>
        <p:spPr>
          <a:xfrm>
            <a:off x="671271" y="5425833"/>
            <a:ext cx="1481328" cy="2286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Cases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467C8F05-7CAF-4568-BD9E-A218A478413B}"/>
              </a:ext>
            </a:extLst>
          </p:cNvPr>
          <p:cNvSpPr/>
          <p:nvPr/>
        </p:nvSpPr>
        <p:spPr>
          <a:xfrm>
            <a:off x="671271" y="5723098"/>
            <a:ext cx="1481328" cy="2286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 Webcast 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C6E26510-C25D-491A-876F-9ADA96C65478}"/>
              </a:ext>
            </a:extLst>
          </p:cNvPr>
          <p:cNvSpPr/>
          <p:nvPr/>
        </p:nvSpPr>
        <p:spPr>
          <a:xfrm>
            <a:off x="671271" y="6006753"/>
            <a:ext cx="1481328" cy="2286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6. Website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E4AC47A3-621F-445F-98C8-DC0FDCF3E137}"/>
              </a:ext>
            </a:extLst>
          </p:cNvPr>
          <p:cNvSpPr/>
          <p:nvPr/>
        </p:nvSpPr>
        <p:spPr>
          <a:xfrm>
            <a:off x="671271" y="6293776"/>
            <a:ext cx="1481328" cy="2286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7. Social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8CAE60-5AB3-4A52-B23C-2A06DE09DD20}"/>
              </a:ext>
            </a:extLst>
          </p:cNvPr>
          <p:cNvGrpSpPr/>
          <p:nvPr/>
        </p:nvGrpSpPr>
        <p:grpSpPr>
          <a:xfrm>
            <a:off x="4038697" y="4532942"/>
            <a:ext cx="976611" cy="207190"/>
            <a:chOff x="4801570" y="2876578"/>
            <a:chExt cx="1268237" cy="314009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8054DFE-3B41-4CDB-930C-451AD3E0307C}"/>
                </a:ext>
              </a:extLst>
            </p:cNvPr>
            <p:cNvSpPr/>
            <p:nvPr/>
          </p:nvSpPr>
          <p:spPr>
            <a:xfrm>
              <a:off x="4801570" y="2876578"/>
              <a:ext cx="1268237" cy="31400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dirty="0">
                  <a:solidFill>
                    <a:prstClr val="black"/>
                  </a:solidFill>
                  <a:latin typeface="Calibri" panose="020F0502020204030204"/>
                </a:rPr>
                <a:t>IA Sector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Half Frame 169">
              <a:extLst>
                <a:ext uri="{FF2B5EF4-FFF2-40B4-BE49-F238E27FC236}">
                  <a16:creationId xmlns:a16="http://schemas.microsoft.com/office/drawing/2014/main" id="{773413DF-FD58-4D2B-9FA3-EE85B2EDF89D}"/>
                </a:ext>
              </a:extLst>
            </p:cNvPr>
            <p:cNvSpPr/>
            <p:nvPr/>
          </p:nvSpPr>
          <p:spPr>
            <a:xfrm rot="18867398" flipV="1">
              <a:off x="5873447" y="2938993"/>
              <a:ext cx="126720" cy="122409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53276599-2A85-4523-9F62-D69E22701620}"/>
              </a:ext>
            </a:extLst>
          </p:cNvPr>
          <p:cNvGrpSpPr/>
          <p:nvPr/>
        </p:nvGrpSpPr>
        <p:grpSpPr>
          <a:xfrm>
            <a:off x="4038697" y="4827782"/>
            <a:ext cx="976611" cy="207190"/>
            <a:chOff x="4801570" y="2876578"/>
            <a:chExt cx="1268237" cy="314009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A16DD53E-348E-4115-97D0-E5C75EDD7E65}"/>
                </a:ext>
              </a:extLst>
            </p:cNvPr>
            <p:cNvSpPr/>
            <p:nvPr/>
          </p:nvSpPr>
          <p:spPr>
            <a:xfrm>
              <a:off x="4801570" y="2876578"/>
              <a:ext cx="1268237" cy="31400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dirty="0">
                  <a:solidFill>
                    <a:prstClr val="black"/>
                  </a:solidFill>
                  <a:latin typeface="Calibri" panose="020F0502020204030204"/>
                </a:rPr>
                <a:t>IA Sector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Half Frame 183">
              <a:extLst>
                <a:ext uri="{FF2B5EF4-FFF2-40B4-BE49-F238E27FC236}">
                  <a16:creationId xmlns:a16="http://schemas.microsoft.com/office/drawing/2014/main" id="{AE40CFD8-F197-406C-AEF4-2913737DD67C}"/>
                </a:ext>
              </a:extLst>
            </p:cNvPr>
            <p:cNvSpPr/>
            <p:nvPr/>
          </p:nvSpPr>
          <p:spPr>
            <a:xfrm rot="18867398" flipV="1">
              <a:off x="5873447" y="2938993"/>
              <a:ext cx="126720" cy="122409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DC27AC1-3A35-4470-8DF0-6AB822DB1DCF}"/>
              </a:ext>
            </a:extLst>
          </p:cNvPr>
          <p:cNvGrpSpPr/>
          <p:nvPr/>
        </p:nvGrpSpPr>
        <p:grpSpPr>
          <a:xfrm>
            <a:off x="4029753" y="5127738"/>
            <a:ext cx="976611" cy="207190"/>
            <a:chOff x="4801570" y="2876578"/>
            <a:chExt cx="1268237" cy="314009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60FA1032-3E43-41C9-8F0E-E55D0D53DAA6}"/>
                </a:ext>
              </a:extLst>
            </p:cNvPr>
            <p:cNvSpPr/>
            <p:nvPr/>
          </p:nvSpPr>
          <p:spPr>
            <a:xfrm>
              <a:off x="4801570" y="2876578"/>
              <a:ext cx="1268237" cy="31400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dirty="0">
                  <a:solidFill>
                    <a:prstClr val="black"/>
                  </a:solidFill>
                  <a:latin typeface="Calibri" panose="020F0502020204030204"/>
                </a:rPr>
                <a:t>IA Sector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Half Frame 186">
              <a:extLst>
                <a:ext uri="{FF2B5EF4-FFF2-40B4-BE49-F238E27FC236}">
                  <a16:creationId xmlns:a16="http://schemas.microsoft.com/office/drawing/2014/main" id="{766E09B3-9992-4172-8A48-B0E98D89D4BE}"/>
                </a:ext>
              </a:extLst>
            </p:cNvPr>
            <p:cNvSpPr/>
            <p:nvPr/>
          </p:nvSpPr>
          <p:spPr>
            <a:xfrm rot="18867398" flipV="1">
              <a:off x="5873447" y="2938993"/>
              <a:ext cx="126720" cy="122409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5995C9C-F4BE-4F17-B5AD-D03FE5ADD490}"/>
              </a:ext>
            </a:extLst>
          </p:cNvPr>
          <p:cNvGrpSpPr/>
          <p:nvPr/>
        </p:nvGrpSpPr>
        <p:grpSpPr>
          <a:xfrm>
            <a:off x="4038697" y="5436538"/>
            <a:ext cx="976611" cy="207190"/>
            <a:chOff x="4801570" y="2876578"/>
            <a:chExt cx="1268237" cy="314009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B56B2F0E-7E28-4BBF-9078-A7D4F3118569}"/>
                </a:ext>
              </a:extLst>
            </p:cNvPr>
            <p:cNvSpPr/>
            <p:nvPr/>
          </p:nvSpPr>
          <p:spPr>
            <a:xfrm>
              <a:off x="4801570" y="2876578"/>
              <a:ext cx="1268237" cy="31400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dirty="0">
                  <a:solidFill>
                    <a:prstClr val="black"/>
                  </a:solidFill>
                  <a:latin typeface="Calibri" panose="020F0502020204030204"/>
                </a:rPr>
                <a:t>IA Sector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Half Frame 189">
              <a:extLst>
                <a:ext uri="{FF2B5EF4-FFF2-40B4-BE49-F238E27FC236}">
                  <a16:creationId xmlns:a16="http://schemas.microsoft.com/office/drawing/2014/main" id="{F3E7F64B-FBB4-4842-BA7D-5E4C761AED8C}"/>
                </a:ext>
              </a:extLst>
            </p:cNvPr>
            <p:cNvSpPr/>
            <p:nvPr/>
          </p:nvSpPr>
          <p:spPr>
            <a:xfrm rot="18867398" flipV="1">
              <a:off x="5873447" y="2938993"/>
              <a:ext cx="126720" cy="122409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C48CFF5F-3F00-4677-8EE3-DEDB4FEDC505}"/>
              </a:ext>
            </a:extLst>
          </p:cNvPr>
          <p:cNvGrpSpPr/>
          <p:nvPr/>
        </p:nvGrpSpPr>
        <p:grpSpPr>
          <a:xfrm>
            <a:off x="4038697" y="5733803"/>
            <a:ext cx="976611" cy="207190"/>
            <a:chOff x="4801570" y="2876578"/>
            <a:chExt cx="1268237" cy="314009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3D2E5F88-B9CC-4628-A90B-C49A0702F1B4}"/>
                </a:ext>
              </a:extLst>
            </p:cNvPr>
            <p:cNvSpPr/>
            <p:nvPr/>
          </p:nvSpPr>
          <p:spPr>
            <a:xfrm>
              <a:off x="4801570" y="2876578"/>
              <a:ext cx="1268237" cy="31400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dirty="0">
                  <a:solidFill>
                    <a:prstClr val="black"/>
                  </a:solidFill>
                  <a:latin typeface="Calibri" panose="020F0502020204030204"/>
                </a:rPr>
                <a:t>IA Sector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Half Frame 192">
              <a:extLst>
                <a:ext uri="{FF2B5EF4-FFF2-40B4-BE49-F238E27FC236}">
                  <a16:creationId xmlns:a16="http://schemas.microsoft.com/office/drawing/2014/main" id="{B696B74F-3923-45FA-85B4-D81F6098B001}"/>
                </a:ext>
              </a:extLst>
            </p:cNvPr>
            <p:cNvSpPr/>
            <p:nvPr/>
          </p:nvSpPr>
          <p:spPr>
            <a:xfrm rot="18867398" flipV="1">
              <a:off x="5873447" y="2938993"/>
              <a:ext cx="126720" cy="122409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2433D07-E7BD-48AF-855F-00057EC1CE4F}"/>
              </a:ext>
            </a:extLst>
          </p:cNvPr>
          <p:cNvGrpSpPr/>
          <p:nvPr/>
        </p:nvGrpSpPr>
        <p:grpSpPr>
          <a:xfrm>
            <a:off x="4038697" y="6017458"/>
            <a:ext cx="976611" cy="207190"/>
            <a:chOff x="4801570" y="2876578"/>
            <a:chExt cx="1268237" cy="314009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1FED9B9B-4259-416D-8DC9-7D2B756DFE62}"/>
                </a:ext>
              </a:extLst>
            </p:cNvPr>
            <p:cNvSpPr/>
            <p:nvPr/>
          </p:nvSpPr>
          <p:spPr>
            <a:xfrm>
              <a:off x="4801570" y="2876578"/>
              <a:ext cx="1268237" cy="31400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dirty="0">
                  <a:solidFill>
                    <a:prstClr val="black"/>
                  </a:solidFill>
                  <a:latin typeface="Calibri" panose="020F0502020204030204"/>
                </a:rPr>
                <a:t>IA Sector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Half Frame 195">
              <a:extLst>
                <a:ext uri="{FF2B5EF4-FFF2-40B4-BE49-F238E27FC236}">
                  <a16:creationId xmlns:a16="http://schemas.microsoft.com/office/drawing/2014/main" id="{517A123E-608C-454F-B2F0-A6ADE82CBD42}"/>
                </a:ext>
              </a:extLst>
            </p:cNvPr>
            <p:cNvSpPr/>
            <p:nvPr/>
          </p:nvSpPr>
          <p:spPr>
            <a:xfrm rot="18867398" flipV="1">
              <a:off x="5873447" y="2938993"/>
              <a:ext cx="126720" cy="122409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C2B9C275-1E1F-4636-AE91-9791DBE644C9}"/>
              </a:ext>
            </a:extLst>
          </p:cNvPr>
          <p:cNvGrpSpPr/>
          <p:nvPr/>
        </p:nvGrpSpPr>
        <p:grpSpPr>
          <a:xfrm>
            <a:off x="4038697" y="6304481"/>
            <a:ext cx="976611" cy="207190"/>
            <a:chOff x="4801570" y="2876578"/>
            <a:chExt cx="1268237" cy="314009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60055C54-1592-4010-8E65-891730672192}"/>
                </a:ext>
              </a:extLst>
            </p:cNvPr>
            <p:cNvSpPr/>
            <p:nvPr/>
          </p:nvSpPr>
          <p:spPr>
            <a:xfrm>
              <a:off x="4801570" y="2876578"/>
              <a:ext cx="1268237" cy="31400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dirty="0">
                  <a:solidFill>
                    <a:prstClr val="black"/>
                  </a:solidFill>
                  <a:latin typeface="Calibri" panose="020F0502020204030204"/>
                </a:rPr>
                <a:t>IA Sector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Half Frame 198">
              <a:extLst>
                <a:ext uri="{FF2B5EF4-FFF2-40B4-BE49-F238E27FC236}">
                  <a16:creationId xmlns:a16="http://schemas.microsoft.com/office/drawing/2014/main" id="{FA3F3193-0BF5-499D-A490-7084C707CF49}"/>
                </a:ext>
              </a:extLst>
            </p:cNvPr>
            <p:cNvSpPr/>
            <p:nvPr/>
          </p:nvSpPr>
          <p:spPr>
            <a:xfrm rot="18867398" flipV="1">
              <a:off x="5873447" y="2938993"/>
              <a:ext cx="126720" cy="122409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4160D33-B8F7-41F1-9128-DA63FCD39614}"/>
              </a:ext>
            </a:extLst>
          </p:cNvPr>
          <p:cNvSpPr/>
          <p:nvPr/>
        </p:nvSpPr>
        <p:spPr>
          <a:xfrm>
            <a:off x="6957984" y="4523553"/>
            <a:ext cx="628281" cy="225969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89957D79-8A9C-4B26-ADF5-3CD5248B2CBA}"/>
              </a:ext>
            </a:extLst>
          </p:cNvPr>
          <p:cNvSpPr/>
          <p:nvPr/>
        </p:nvSpPr>
        <p:spPr>
          <a:xfrm>
            <a:off x="6974451" y="4818393"/>
            <a:ext cx="628281" cy="225969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EA57053-5769-4C80-B88E-C61942163F9F}"/>
              </a:ext>
            </a:extLst>
          </p:cNvPr>
          <p:cNvSpPr/>
          <p:nvPr/>
        </p:nvSpPr>
        <p:spPr>
          <a:xfrm>
            <a:off x="6974451" y="5118349"/>
            <a:ext cx="628281" cy="225969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7676082A-218B-475C-956A-0201AA76F5BF}"/>
              </a:ext>
            </a:extLst>
          </p:cNvPr>
          <p:cNvSpPr/>
          <p:nvPr/>
        </p:nvSpPr>
        <p:spPr>
          <a:xfrm>
            <a:off x="6984265" y="5427149"/>
            <a:ext cx="628281" cy="225969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03F732B4-CE83-468F-BE47-B7B47CEC7A6A}"/>
              </a:ext>
            </a:extLst>
          </p:cNvPr>
          <p:cNvSpPr/>
          <p:nvPr/>
        </p:nvSpPr>
        <p:spPr>
          <a:xfrm>
            <a:off x="6995123" y="5724414"/>
            <a:ext cx="628281" cy="225969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D699B7D-181B-4952-9919-F71F5A6F4C1C}"/>
              </a:ext>
            </a:extLst>
          </p:cNvPr>
          <p:cNvSpPr/>
          <p:nvPr/>
        </p:nvSpPr>
        <p:spPr>
          <a:xfrm>
            <a:off x="6995123" y="6008069"/>
            <a:ext cx="628281" cy="225969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AA93E2F-D1F8-4DE4-82DD-BB570E3B0746}"/>
              </a:ext>
            </a:extLst>
          </p:cNvPr>
          <p:cNvSpPr/>
          <p:nvPr/>
        </p:nvSpPr>
        <p:spPr>
          <a:xfrm>
            <a:off x="6995123" y="6295092"/>
            <a:ext cx="628281" cy="225969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C293D16-C511-4BBE-8914-BDEECD46C5A4}"/>
              </a:ext>
            </a:extLst>
          </p:cNvPr>
          <p:cNvGrpSpPr/>
          <p:nvPr/>
        </p:nvGrpSpPr>
        <p:grpSpPr>
          <a:xfrm>
            <a:off x="8381087" y="4517940"/>
            <a:ext cx="1238105" cy="237194"/>
            <a:chOff x="4801570" y="2876578"/>
            <a:chExt cx="1268237" cy="314009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7F03F00B-F995-47F4-9E30-30A5CB5ADD22}"/>
                </a:ext>
              </a:extLst>
            </p:cNvPr>
            <p:cNvSpPr/>
            <p:nvPr/>
          </p:nvSpPr>
          <p:spPr>
            <a:xfrm>
              <a:off x="4801570" y="2876578"/>
              <a:ext cx="1268237" cy="31400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Last 6 Months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Half Frame 176">
              <a:extLst>
                <a:ext uri="{FF2B5EF4-FFF2-40B4-BE49-F238E27FC236}">
                  <a16:creationId xmlns:a16="http://schemas.microsoft.com/office/drawing/2014/main" id="{AA12595E-87C3-431F-A5AF-EED70AA3E3B7}"/>
                </a:ext>
              </a:extLst>
            </p:cNvPr>
            <p:cNvSpPr/>
            <p:nvPr/>
          </p:nvSpPr>
          <p:spPr>
            <a:xfrm rot="18867398" flipV="1">
              <a:off x="5873447" y="2938993"/>
              <a:ext cx="126720" cy="122409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02F0457E-D3F4-49D8-92BC-6E41BC7CC66E}"/>
              </a:ext>
            </a:extLst>
          </p:cNvPr>
          <p:cNvGrpSpPr/>
          <p:nvPr/>
        </p:nvGrpSpPr>
        <p:grpSpPr>
          <a:xfrm>
            <a:off x="8382526" y="4818022"/>
            <a:ext cx="1238105" cy="226711"/>
            <a:chOff x="4801570" y="2876578"/>
            <a:chExt cx="1268237" cy="314009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23F2DCBA-5CD7-4D98-A50C-3EBC2BD5F1AB}"/>
                </a:ext>
              </a:extLst>
            </p:cNvPr>
            <p:cNvSpPr/>
            <p:nvPr/>
          </p:nvSpPr>
          <p:spPr>
            <a:xfrm>
              <a:off x="4801570" y="2876578"/>
              <a:ext cx="1268237" cy="31400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Last 6 Months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" name="Half Frame 213">
              <a:extLst>
                <a:ext uri="{FF2B5EF4-FFF2-40B4-BE49-F238E27FC236}">
                  <a16:creationId xmlns:a16="http://schemas.microsoft.com/office/drawing/2014/main" id="{20114D8F-550F-49A5-91B1-623AF205F6DC}"/>
                </a:ext>
              </a:extLst>
            </p:cNvPr>
            <p:cNvSpPr/>
            <p:nvPr/>
          </p:nvSpPr>
          <p:spPr>
            <a:xfrm rot="18867398" flipV="1">
              <a:off x="5873447" y="2938993"/>
              <a:ext cx="126720" cy="122409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C58BD774-EC11-496C-9686-EA81A3C33375}"/>
              </a:ext>
            </a:extLst>
          </p:cNvPr>
          <p:cNvGrpSpPr/>
          <p:nvPr/>
        </p:nvGrpSpPr>
        <p:grpSpPr>
          <a:xfrm>
            <a:off x="8395841" y="5112736"/>
            <a:ext cx="1238105" cy="237194"/>
            <a:chOff x="4801570" y="2876578"/>
            <a:chExt cx="1268237" cy="314009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CCD373BC-FF31-432A-BB3D-D42506F1ECFB}"/>
                </a:ext>
              </a:extLst>
            </p:cNvPr>
            <p:cNvSpPr/>
            <p:nvPr/>
          </p:nvSpPr>
          <p:spPr>
            <a:xfrm>
              <a:off x="4801570" y="2876578"/>
              <a:ext cx="1268237" cy="31400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Last 6 Months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Half Frame 216">
              <a:extLst>
                <a:ext uri="{FF2B5EF4-FFF2-40B4-BE49-F238E27FC236}">
                  <a16:creationId xmlns:a16="http://schemas.microsoft.com/office/drawing/2014/main" id="{5CF9ACE0-6FB5-4EB8-9CB9-2F97A6F5FF0D}"/>
                </a:ext>
              </a:extLst>
            </p:cNvPr>
            <p:cNvSpPr/>
            <p:nvPr/>
          </p:nvSpPr>
          <p:spPr>
            <a:xfrm rot="18867398" flipV="1">
              <a:off x="5873447" y="2938993"/>
              <a:ext cx="126720" cy="122409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3F147283-957B-486F-8D69-9526ECBF0A62}"/>
              </a:ext>
            </a:extLst>
          </p:cNvPr>
          <p:cNvGrpSpPr/>
          <p:nvPr/>
        </p:nvGrpSpPr>
        <p:grpSpPr>
          <a:xfrm>
            <a:off x="8373190" y="5445684"/>
            <a:ext cx="1238105" cy="225969"/>
            <a:chOff x="4801570" y="2876578"/>
            <a:chExt cx="1268237" cy="314009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CD76F3F9-A88B-4DB6-B33D-B05A72247611}"/>
                </a:ext>
              </a:extLst>
            </p:cNvPr>
            <p:cNvSpPr/>
            <p:nvPr/>
          </p:nvSpPr>
          <p:spPr>
            <a:xfrm>
              <a:off x="4801570" y="2876578"/>
              <a:ext cx="1268237" cy="31400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Last 6 Months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0" name="Half Frame 219">
              <a:extLst>
                <a:ext uri="{FF2B5EF4-FFF2-40B4-BE49-F238E27FC236}">
                  <a16:creationId xmlns:a16="http://schemas.microsoft.com/office/drawing/2014/main" id="{97B57F86-A3D1-44EF-AA57-BAB653471A66}"/>
                </a:ext>
              </a:extLst>
            </p:cNvPr>
            <p:cNvSpPr/>
            <p:nvPr/>
          </p:nvSpPr>
          <p:spPr>
            <a:xfrm rot="18867398" flipV="1">
              <a:off x="5873447" y="2938993"/>
              <a:ext cx="126720" cy="122409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5DB0BD59-1C70-4BEC-A7F8-029C099978AB}"/>
              </a:ext>
            </a:extLst>
          </p:cNvPr>
          <p:cNvGrpSpPr/>
          <p:nvPr/>
        </p:nvGrpSpPr>
        <p:grpSpPr>
          <a:xfrm>
            <a:off x="8385263" y="5736105"/>
            <a:ext cx="1238105" cy="237194"/>
            <a:chOff x="4801570" y="2876578"/>
            <a:chExt cx="1268237" cy="314009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AC7D574C-863F-4F49-8E1B-284482AFDFC4}"/>
                </a:ext>
              </a:extLst>
            </p:cNvPr>
            <p:cNvSpPr/>
            <p:nvPr/>
          </p:nvSpPr>
          <p:spPr>
            <a:xfrm>
              <a:off x="4801570" y="2876578"/>
              <a:ext cx="1268237" cy="31400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Last 6 Months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Half Frame 222">
              <a:extLst>
                <a:ext uri="{FF2B5EF4-FFF2-40B4-BE49-F238E27FC236}">
                  <a16:creationId xmlns:a16="http://schemas.microsoft.com/office/drawing/2014/main" id="{F2F0B7E5-3F65-4810-ACD9-61FE0E6A7304}"/>
                </a:ext>
              </a:extLst>
            </p:cNvPr>
            <p:cNvSpPr/>
            <p:nvPr/>
          </p:nvSpPr>
          <p:spPr>
            <a:xfrm rot="18867398" flipV="1">
              <a:off x="5873447" y="2938993"/>
              <a:ext cx="126720" cy="122409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E0BFFB46-B53B-4F42-ADB2-5A714216AC28}"/>
              </a:ext>
            </a:extLst>
          </p:cNvPr>
          <p:cNvGrpSpPr/>
          <p:nvPr/>
        </p:nvGrpSpPr>
        <p:grpSpPr>
          <a:xfrm>
            <a:off x="8395841" y="6030510"/>
            <a:ext cx="1238105" cy="226711"/>
            <a:chOff x="4801570" y="2876578"/>
            <a:chExt cx="1268237" cy="314009"/>
          </a:xfrm>
        </p:grpSpPr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B56A4F5C-2D0E-4DD7-9511-6408DFBD360B}"/>
                </a:ext>
              </a:extLst>
            </p:cNvPr>
            <p:cNvSpPr/>
            <p:nvPr/>
          </p:nvSpPr>
          <p:spPr>
            <a:xfrm>
              <a:off x="4801570" y="2876578"/>
              <a:ext cx="1268237" cy="31400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Last 6 Months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6" name="Half Frame 225">
              <a:extLst>
                <a:ext uri="{FF2B5EF4-FFF2-40B4-BE49-F238E27FC236}">
                  <a16:creationId xmlns:a16="http://schemas.microsoft.com/office/drawing/2014/main" id="{71003A77-5CDF-4539-9BA6-9D0E4BF117E7}"/>
                </a:ext>
              </a:extLst>
            </p:cNvPr>
            <p:cNvSpPr/>
            <p:nvPr/>
          </p:nvSpPr>
          <p:spPr>
            <a:xfrm rot="18867398" flipV="1">
              <a:off x="5873447" y="2938993"/>
              <a:ext cx="126720" cy="122409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38D8DDE3-8163-4EAD-AB7B-0ED843EF06AB}"/>
              </a:ext>
            </a:extLst>
          </p:cNvPr>
          <p:cNvGrpSpPr/>
          <p:nvPr/>
        </p:nvGrpSpPr>
        <p:grpSpPr>
          <a:xfrm>
            <a:off x="8403814" y="6319405"/>
            <a:ext cx="1238105" cy="220365"/>
            <a:chOff x="4801571" y="2876583"/>
            <a:chExt cx="1268237" cy="314009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25A0263A-55A7-4CA6-9BC7-A3074963E6F1}"/>
                </a:ext>
              </a:extLst>
            </p:cNvPr>
            <p:cNvSpPr/>
            <p:nvPr/>
          </p:nvSpPr>
          <p:spPr>
            <a:xfrm>
              <a:off x="4801571" y="2876583"/>
              <a:ext cx="1268237" cy="31400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Last 6 Months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9" name="Half Frame 228">
              <a:extLst>
                <a:ext uri="{FF2B5EF4-FFF2-40B4-BE49-F238E27FC236}">
                  <a16:creationId xmlns:a16="http://schemas.microsoft.com/office/drawing/2014/main" id="{13F6D882-4319-4B22-A98F-310AC8114681}"/>
                </a:ext>
              </a:extLst>
            </p:cNvPr>
            <p:cNvSpPr/>
            <p:nvPr/>
          </p:nvSpPr>
          <p:spPr>
            <a:xfrm rot="18867398" flipV="1">
              <a:off x="5873447" y="2938993"/>
              <a:ext cx="126720" cy="122409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0" name="Half Frame 239">
            <a:extLst>
              <a:ext uri="{FF2B5EF4-FFF2-40B4-BE49-F238E27FC236}">
                <a16:creationId xmlns:a16="http://schemas.microsoft.com/office/drawing/2014/main" id="{3D6D07CD-9742-47DC-B15E-830C4E7B92DB}"/>
              </a:ext>
            </a:extLst>
          </p:cNvPr>
          <p:cNvSpPr/>
          <p:nvPr/>
        </p:nvSpPr>
        <p:spPr>
          <a:xfrm rot="18867398" flipV="1">
            <a:off x="5698312" y="836735"/>
            <a:ext cx="126720" cy="91968"/>
          </a:xfrm>
          <a:prstGeom prst="halfFram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Half Frame 240">
            <a:extLst>
              <a:ext uri="{FF2B5EF4-FFF2-40B4-BE49-F238E27FC236}">
                <a16:creationId xmlns:a16="http://schemas.microsoft.com/office/drawing/2014/main" id="{5E7AF395-69B5-4993-A82D-EA265AB259A3}"/>
              </a:ext>
            </a:extLst>
          </p:cNvPr>
          <p:cNvSpPr/>
          <p:nvPr/>
        </p:nvSpPr>
        <p:spPr>
          <a:xfrm rot="18867398" flipV="1">
            <a:off x="9652523" y="850079"/>
            <a:ext cx="126720" cy="91968"/>
          </a:xfrm>
          <a:prstGeom prst="halfFram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2" name="Half Frame 241">
            <a:extLst>
              <a:ext uri="{FF2B5EF4-FFF2-40B4-BE49-F238E27FC236}">
                <a16:creationId xmlns:a16="http://schemas.microsoft.com/office/drawing/2014/main" id="{9D38E01D-6434-405B-B7BE-69F881D4D864}"/>
              </a:ext>
            </a:extLst>
          </p:cNvPr>
          <p:cNvSpPr/>
          <p:nvPr/>
        </p:nvSpPr>
        <p:spPr>
          <a:xfrm rot="18867398" flipV="1">
            <a:off x="1644499" y="822750"/>
            <a:ext cx="126720" cy="91968"/>
          </a:xfrm>
          <a:prstGeom prst="halfFram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C587AD9E-B5BE-4343-9C5B-0389B42B1923}"/>
              </a:ext>
            </a:extLst>
          </p:cNvPr>
          <p:cNvSpPr/>
          <p:nvPr/>
        </p:nvSpPr>
        <p:spPr>
          <a:xfrm>
            <a:off x="8344308" y="3006954"/>
            <a:ext cx="1410868" cy="241455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Upload</a:t>
            </a:r>
            <a:endParaRPr lang="en-IN" sz="1200" b="1" dirty="0"/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42C553C5-7103-4A74-B53B-8E758AB9CD15}"/>
              </a:ext>
            </a:extLst>
          </p:cNvPr>
          <p:cNvSpPr/>
          <p:nvPr/>
        </p:nvSpPr>
        <p:spPr>
          <a:xfrm>
            <a:off x="2388652" y="4521721"/>
            <a:ext cx="1478670" cy="22963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prstClr val="white"/>
                </a:solidFill>
                <a:latin typeface="Calibri" panose="020F0502020204030204"/>
              </a:rPr>
              <a:t>for past marketing in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0" name="Rectangle: Rounded Corners 179">
            <a:extLst>
              <a:ext uri="{FF2B5EF4-FFF2-40B4-BE49-F238E27FC236}">
                <a16:creationId xmlns:a16="http://schemas.microsoft.com/office/drawing/2014/main" id="{3DED2648-8919-4E2E-9CCE-37BCF5F85318}"/>
              </a:ext>
            </a:extLst>
          </p:cNvPr>
          <p:cNvSpPr/>
          <p:nvPr/>
        </p:nvSpPr>
        <p:spPr>
          <a:xfrm>
            <a:off x="2387323" y="4817077"/>
            <a:ext cx="1481328" cy="2286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white"/>
                </a:solidFill>
                <a:latin typeface="Calibri" panose="020F0502020204030204"/>
              </a:rPr>
              <a:t>for past marketing in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0" name="Rectangle: Rounded Corners 229">
            <a:extLst>
              <a:ext uri="{FF2B5EF4-FFF2-40B4-BE49-F238E27FC236}">
                <a16:creationId xmlns:a16="http://schemas.microsoft.com/office/drawing/2014/main" id="{AE9B0899-0CAE-4F31-81A6-AC3F1CAC30AE}"/>
              </a:ext>
            </a:extLst>
          </p:cNvPr>
          <p:cNvSpPr/>
          <p:nvPr/>
        </p:nvSpPr>
        <p:spPr>
          <a:xfrm>
            <a:off x="2384141" y="5117033"/>
            <a:ext cx="1481328" cy="2286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white"/>
                </a:solidFill>
                <a:latin typeface="Calibri" panose="020F0502020204030204"/>
              </a:rPr>
              <a:t>for past marketing in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Rectangle: Rounded Corners 230">
            <a:extLst>
              <a:ext uri="{FF2B5EF4-FFF2-40B4-BE49-F238E27FC236}">
                <a16:creationId xmlns:a16="http://schemas.microsoft.com/office/drawing/2014/main" id="{A281F870-A2BF-4EDD-8204-8FDB043C77E9}"/>
              </a:ext>
            </a:extLst>
          </p:cNvPr>
          <p:cNvSpPr/>
          <p:nvPr/>
        </p:nvSpPr>
        <p:spPr>
          <a:xfrm>
            <a:off x="2384141" y="5425833"/>
            <a:ext cx="1481328" cy="2286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white"/>
                </a:solidFill>
                <a:latin typeface="Calibri" panose="020F0502020204030204"/>
              </a:rPr>
              <a:t>for past marketing in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Rectangle: Rounded Corners 231">
            <a:extLst>
              <a:ext uri="{FF2B5EF4-FFF2-40B4-BE49-F238E27FC236}">
                <a16:creationId xmlns:a16="http://schemas.microsoft.com/office/drawing/2014/main" id="{D9B2583D-FF6B-4288-BB26-5B916D4A73E4}"/>
              </a:ext>
            </a:extLst>
          </p:cNvPr>
          <p:cNvSpPr/>
          <p:nvPr/>
        </p:nvSpPr>
        <p:spPr>
          <a:xfrm>
            <a:off x="2384141" y="5723098"/>
            <a:ext cx="1481328" cy="2286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white"/>
                </a:solidFill>
                <a:latin typeface="Calibri" panose="020F0502020204030204"/>
              </a:rPr>
              <a:t>for past marketing in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Rectangle: Rounded Corners 238">
            <a:extLst>
              <a:ext uri="{FF2B5EF4-FFF2-40B4-BE49-F238E27FC236}">
                <a16:creationId xmlns:a16="http://schemas.microsoft.com/office/drawing/2014/main" id="{854D2490-59D3-4DFE-8410-735EFAEC770B}"/>
              </a:ext>
            </a:extLst>
          </p:cNvPr>
          <p:cNvSpPr/>
          <p:nvPr/>
        </p:nvSpPr>
        <p:spPr>
          <a:xfrm>
            <a:off x="2384141" y="6006753"/>
            <a:ext cx="1481328" cy="2286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white"/>
                </a:solidFill>
                <a:latin typeface="Calibri" panose="020F0502020204030204"/>
              </a:rPr>
              <a:t>for past marketing in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5319E9B8-9662-44B4-9620-C0698D67C567}"/>
              </a:ext>
            </a:extLst>
          </p:cNvPr>
          <p:cNvSpPr/>
          <p:nvPr/>
        </p:nvSpPr>
        <p:spPr>
          <a:xfrm>
            <a:off x="2384141" y="6293776"/>
            <a:ext cx="1481328" cy="2286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white"/>
                </a:solidFill>
                <a:latin typeface="Calibri" panose="020F0502020204030204"/>
              </a:rPr>
              <a:t>for past marketing in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4A866FDA-33CE-41E0-B39D-165A8BB382BC}"/>
              </a:ext>
            </a:extLst>
          </p:cNvPr>
          <p:cNvGrpSpPr/>
          <p:nvPr/>
        </p:nvGrpSpPr>
        <p:grpSpPr>
          <a:xfrm>
            <a:off x="5847605" y="4532942"/>
            <a:ext cx="976611" cy="207190"/>
            <a:chOff x="4801570" y="2876578"/>
            <a:chExt cx="1268237" cy="314009"/>
          </a:xfrm>
        </p:grpSpPr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56A4AD02-C895-45AB-B7A2-1AF06748F56C}"/>
                </a:ext>
              </a:extLst>
            </p:cNvPr>
            <p:cNvSpPr/>
            <p:nvPr/>
          </p:nvSpPr>
          <p:spPr>
            <a:xfrm>
              <a:off x="4801570" y="2876578"/>
              <a:ext cx="1268237" cy="31400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50" dirty="0"/>
                <a:t>At least</a:t>
              </a:r>
              <a:endParaRPr lang="en-IN" sz="1050" dirty="0"/>
            </a:p>
          </p:txBody>
        </p:sp>
        <p:sp>
          <p:nvSpPr>
            <p:cNvPr id="265" name="Half Frame 264">
              <a:extLst>
                <a:ext uri="{FF2B5EF4-FFF2-40B4-BE49-F238E27FC236}">
                  <a16:creationId xmlns:a16="http://schemas.microsoft.com/office/drawing/2014/main" id="{A1385C2A-FF8B-4268-80B6-E3FC67A4959F}"/>
                </a:ext>
              </a:extLst>
            </p:cNvPr>
            <p:cNvSpPr/>
            <p:nvPr/>
          </p:nvSpPr>
          <p:spPr>
            <a:xfrm rot="18867398" flipV="1">
              <a:off x="5873447" y="2938993"/>
              <a:ext cx="126720" cy="122409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C6AAB823-7A2A-4369-926D-337292A5C510}"/>
              </a:ext>
            </a:extLst>
          </p:cNvPr>
          <p:cNvGrpSpPr/>
          <p:nvPr/>
        </p:nvGrpSpPr>
        <p:grpSpPr>
          <a:xfrm>
            <a:off x="5847605" y="4827782"/>
            <a:ext cx="976611" cy="207190"/>
            <a:chOff x="4801570" y="2876578"/>
            <a:chExt cx="1268237" cy="314009"/>
          </a:xfrm>
        </p:grpSpPr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0AA2614F-5F2E-4DB7-9C5D-ABAE19990485}"/>
                </a:ext>
              </a:extLst>
            </p:cNvPr>
            <p:cNvSpPr/>
            <p:nvPr/>
          </p:nvSpPr>
          <p:spPr>
            <a:xfrm>
              <a:off x="4801570" y="2876578"/>
              <a:ext cx="1268237" cy="31400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50" dirty="0"/>
                <a:t>At least</a:t>
              </a:r>
              <a:endParaRPr lang="en-IN" sz="1050" dirty="0"/>
            </a:p>
          </p:txBody>
        </p:sp>
        <p:sp>
          <p:nvSpPr>
            <p:cNvPr id="263" name="Half Frame 262">
              <a:extLst>
                <a:ext uri="{FF2B5EF4-FFF2-40B4-BE49-F238E27FC236}">
                  <a16:creationId xmlns:a16="http://schemas.microsoft.com/office/drawing/2014/main" id="{93F19FC0-D33E-4A4B-AE90-6F80F231E7E0}"/>
                </a:ext>
              </a:extLst>
            </p:cNvPr>
            <p:cNvSpPr/>
            <p:nvPr/>
          </p:nvSpPr>
          <p:spPr>
            <a:xfrm rot="18867398" flipV="1">
              <a:off x="5873447" y="2938993"/>
              <a:ext cx="126720" cy="122409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B55FAB7A-58F3-4241-8860-FA99B908D3ED}"/>
              </a:ext>
            </a:extLst>
          </p:cNvPr>
          <p:cNvGrpSpPr/>
          <p:nvPr/>
        </p:nvGrpSpPr>
        <p:grpSpPr>
          <a:xfrm>
            <a:off x="5838661" y="5127738"/>
            <a:ext cx="976611" cy="207190"/>
            <a:chOff x="4801570" y="2876578"/>
            <a:chExt cx="1268237" cy="314009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A76468F8-28C0-4A81-AFEE-66BB91D47D43}"/>
                </a:ext>
              </a:extLst>
            </p:cNvPr>
            <p:cNvSpPr/>
            <p:nvPr/>
          </p:nvSpPr>
          <p:spPr>
            <a:xfrm>
              <a:off x="4801570" y="2876578"/>
              <a:ext cx="1268237" cy="31400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50" dirty="0"/>
                <a:t>At least</a:t>
              </a:r>
              <a:endParaRPr lang="en-IN" sz="1050" dirty="0"/>
            </a:p>
          </p:txBody>
        </p:sp>
        <p:sp>
          <p:nvSpPr>
            <p:cNvPr id="261" name="Half Frame 260">
              <a:extLst>
                <a:ext uri="{FF2B5EF4-FFF2-40B4-BE49-F238E27FC236}">
                  <a16:creationId xmlns:a16="http://schemas.microsoft.com/office/drawing/2014/main" id="{2C72EF4B-8853-4CAD-816B-38E51F67662B}"/>
                </a:ext>
              </a:extLst>
            </p:cNvPr>
            <p:cNvSpPr/>
            <p:nvPr/>
          </p:nvSpPr>
          <p:spPr>
            <a:xfrm rot="18867398" flipV="1">
              <a:off x="5873447" y="2938993"/>
              <a:ext cx="126720" cy="122409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68EBB839-0015-45B5-B93E-8B436E31A429}"/>
              </a:ext>
            </a:extLst>
          </p:cNvPr>
          <p:cNvGrpSpPr/>
          <p:nvPr/>
        </p:nvGrpSpPr>
        <p:grpSpPr>
          <a:xfrm>
            <a:off x="5847605" y="5436538"/>
            <a:ext cx="976611" cy="207190"/>
            <a:chOff x="4801570" y="2876578"/>
            <a:chExt cx="1268237" cy="314009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ED659AC-022D-4386-9E3F-0FB45DF9CE0B}"/>
                </a:ext>
              </a:extLst>
            </p:cNvPr>
            <p:cNvSpPr/>
            <p:nvPr/>
          </p:nvSpPr>
          <p:spPr>
            <a:xfrm>
              <a:off x="4801570" y="2876578"/>
              <a:ext cx="1268237" cy="31400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50" dirty="0"/>
                <a:t>At least</a:t>
              </a:r>
              <a:endParaRPr lang="en-IN" sz="1050" dirty="0"/>
            </a:p>
          </p:txBody>
        </p:sp>
        <p:sp>
          <p:nvSpPr>
            <p:cNvPr id="259" name="Half Frame 258">
              <a:extLst>
                <a:ext uri="{FF2B5EF4-FFF2-40B4-BE49-F238E27FC236}">
                  <a16:creationId xmlns:a16="http://schemas.microsoft.com/office/drawing/2014/main" id="{62A815FA-222C-4A43-9D97-B39A6B21E8AD}"/>
                </a:ext>
              </a:extLst>
            </p:cNvPr>
            <p:cNvSpPr/>
            <p:nvPr/>
          </p:nvSpPr>
          <p:spPr>
            <a:xfrm rot="18867398" flipV="1">
              <a:off x="5873447" y="2938993"/>
              <a:ext cx="126720" cy="122409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DAFB630C-9B85-4D3E-BDCC-8A94A0E708D8}"/>
              </a:ext>
            </a:extLst>
          </p:cNvPr>
          <p:cNvGrpSpPr/>
          <p:nvPr/>
        </p:nvGrpSpPr>
        <p:grpSpPr>
          <a:xfrm>
            <a:off x="5847605" y="5733803"/>
            <a:ext cx="976611" cy="207190"/>
            <a:chOff x="4801570" y="2876578"/>
            <a:chExt cx="1268237" cy="314009"/>
          </a:xfrm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562A7E3A-CE93-4CE9-96FC-42D7445F4C22}"/>
                </a:ext>
              </a:extLst>
            </p:cNvPr>
            <p:cNvSpPr/>
            <p:nvPr/>
          </p:nvSpPr>
          <p:spPr>
            <a:xfrm>
              <a:off x="4801570" y="2876578"/>
              <a:ext cx="1268237" cy="31400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50" dirty="0"/>
                <a:t>At least</a:t>
              </a:r>
              <a:endParaRPr lang="en-IN" sz="1050" dirty="0"/>
            </a:p>
          </p:txBody>
        </p:sp>
        <p:sp>
          <p:nvSpPr>
            <p:cNvPr id="257" name="Half Frame 256">
              <a:extLst>
                <a:ext uri="{FF2B5EF4-FFF2-40B4-BE49-F238E27FC236}">
                  <a16:creationId xmlns:a16="http://schemas.microsoft.com/office/drawing/2014/main" id="{ED4CB301-A32B-419D-8D99-BD3C01FAFC22}"/>
                </a:ext>
              </a:extLst>
            </p:cNvPr>
            <p:cNvSpPr/>
            <p:nvPr/>
          </p:nvSpPr>
          <p:spPr>
            <a:xfrm rot="18867398" flipV="1">
              <a:off x="5873447" y="2938993"/>
              <a:ext cx="126720" cy="122409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AD3032B6-5FAE-4D2D-B467-697FD1A84DCA}"/>
              </a:ext>
            </a:extLst>
          </p:cNvPr>
          <p:cNvGrpSpPr/>
          <p:nvPr/>
        </p:nvGrpSpPr>
        <p:grpSpPr>
          <a:xfrm>
            <a:off x="5847605" y="6017458"/>
            <a:ext cx="976611" cy="207190"/>
            <a:chOff x="4801570" y="2876578"/>
            <a:chExt cx="1268237" cy="314009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EBA99914-42C9-494B-A0C2-16F5E3D4CF6B}"/>
                </a:ext>
              </a:extLst>
            </p:cNvPr>
            <p:cNvSpPr/>
            <p:nvPr/>
          </p:nvSpPr>
          <p:spPr>
            <a:xfrm>
              <a:off x="4801570" y="2876578"/>
              <a:ext cx="1268237" cy="31400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50" dirty="0"/>
                <a:t>At most</a:t>
              </a:r>
              <a:endParaRPr lang="en-IN" sz="1050" dirty="0"/>
            </a:p>
          </p:txBody>
        </p:sp>
        <p:sp>
          <p:nvSpPr>
            <p:cNvPr id="255" name="Half Frame 254">
              <a:extLst>
                <a:ext uri="{FF2B5EF4-FFF2-40B4-BE49-F238E27FC236}">
                  <a16:creationId xmlns:a16="http://schemas.microsoft.com/office/drawing/2014/main" id="{F1B177BF-4B38-4BCE-8D3C-66381C702DB6}"/>
                </a:ext>
              </a:extLst>
            </p:cNvPr>
            <p:cNvSpPr/>
            <p:nvPr/>
          </p:nvSpPr>
          <p:spPr>
            <a:xfrm rot="18867398" flipV="1">
              <a:off x="5873447" y="2938993"/>
              <a:ext cx="126720" cy="122409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37EABD95-71D1-4EEF-BB79-D0A95D569653}"/>
              </a:ext>
            </a:extLst>
          </p:cNvPr>
          <p:cNvGrpSpPr/>
          <p:nvPr/>
        </p:nvGrpSpPr>
        <p:grpSpPr>
          <a:xfrm>
            <a:off x="5847605" y="6304481"/>
            <a:ext cx="976611" cy="207190"/>
            <a:chOff x="4801570" y="2876578"/>
            <a:chExt cx="1268237" cy="314009"/>
          </a:xfrm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74F9BBAF-6BEE-4083-B45F-148CF70BDEC4}"/>
                </a:ext>
              </a:extLst>
            </p:cNvPr>
            <p:cNvSpPr/>
            <p:nvPr/>
          </p:nvSpPr>
          <p:spPr>
            <a:xfrm>
              <a:off x="4801570" y="2876578"/>
              <a:ext cx="1268237" cy="31400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50" dirty="0"/>
                <a:t>At most</a:t>
              </a:r>
              <a:endParaRPr lang="en-IN" sz="1050" dirty="0"/>
            </a:p>
          </p:txBody>
        </p:sp>
        <p:sp>
          <p:nvSpPr>
            <p:cNvPr id="253" name="Half Frame 252">
              <a:extLst>
                <a:ext uri="{FF2B5EF4-FFF2-40B4-BE49-F238E27FC236}">
                  <a16:creationId xmlns:a16="http://schemas.microsoft.com/office/drawing/2014/main" id="{F43E5BA9-FDC4-4E1F-B540-4811D375DAE5}"/>
                </a:ext>
              </a:extLst>
            </p:cNvPr>
            <p:cNvSpPr/>
            <p:nvPr/>
          </p:nvSpPr>
          <p:spPr>
            <a:xfrm rot="18867398" flipV="1">
              <a:off x="5873447" y="2938993"/>
              <a:ext cx="126720" cy="122409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sp>
        <p:nvSpPr>
          <p:cNvPr id="267" name="Rectangle: Rounded Corners 266">
            <a:extLst>
              <a:ext uri="{FF2B5EF4-FFF2-40B4-BE49-F238E27FC236}">
                <a16:creationId xmlns:a16="http://schemas.microsoft.com/office/drawing/2014/main" id="{9742DA15-D0A7-49BB-B263-9DEBD89EC98C}"/>
              </a:ext>
            </a:extLst>
          </p:cNvPr>
          <p:cNvSpPr/>
          <p:nvPr/>
        </p:nvSpPr>
        <p:spPr>
          <a:xfrm>
            <a:off x="5176644" y="4526355"/>
            <a:ext cx="507364" cy="22036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prstClr val="white"/>
                </a:solidFill>
                <a:latin typeface="Calibri" panose="020F0502020204030204"/>
              </a:rPr>
              <a:t>For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8" name="Rectangle: Rounded Corners 267">
            <a:extLst>
              <a:ext uri="{FF2B5EF4-FFF2-40B4-BE49-F238E27FC236}">
                <a16:creationId xmlns:a16="http://schemas.microsoft.com/office/drawing/2014/main" id="{CD670BFD-AA27-4E1F-B557-2112603AF069}"/>
              </a:ext>
            </a:extLst>
          </p:cNvPr>
          <p:cNvSpPr/>
          <p:nvPr/>
        </p:nvSpPr>
        <p:spPr>
          <a:xfrm>
            <a:off x="5176644" y="4821195"/>
            <a:ext cx="507364" cy="22036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prstClr val="white"/>
                </a:solidFill>
                <a:latin typeface="Calibri" panose="020F0502020204030204"/>
              </a:rPr>
              <a:t>For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9" name="Rectangle: Rounded Corners 268">
            <a:extLst>
              <a:ext uri="{FF2B5EF4-FFF2-40B4-BE49-F238E27FC236}">
                <a16:creationId xmlns:a16="http://schemas.microsoft.com/office/drawing/2014/main" id="{6A893B77-48BA-4EF1-979D-745CB8ADF6A5}"/>
              </a:ext>
            </a:extLst>
          </p:cNvPr>
          <p:cNvSpPr/>
          <p:nvPr/>
        </p:nvSpPr>
        <p:spPr>
          <a:xfrm>
            <a:off x="5176644" y="5121151"/>
            <a:ext cx="507364" cy="22036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prstClr val="white"/>
                </a:solidFill>
                <a:latin typeface="Calibri" panose="020F0502020204030204"/>
              </a:rPr>
              <a:t>For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0" name="Rectangle: Rounded Corners 269">
            <a:extLst>
              <a:ext uri="{FF2B5EF4-FFF2-40B4-BE49-F238E27FC236}">
                <a16:creationId xmlns:a16="http://schemas.microsoft.com/office/drawing/2014/main" id="{222776AD-3A2D-4182-90E1-BA20CE04B5FC}"/>
              </a:ext>
            </a:extLst>
          </p:cNvPr>
          <p:cNvSpPr/>
          <p:nvPr/>
        </p:nvSpPr>
        <p:spPr>
          <a:xfrm>
            <a:off x="5176644" y="5429951"/>
            <a:ext cx="507364" cy="22036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prstClr val="white"/>
                </a:solidFill>
                <a:latin typeface="Calibri" panose="020F0502020204030204"/>
              </a:rPr>
              <a:t>For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1" name="Rectangle: Rounded Corners 270">
            <a:extLst>
              <a:ext uri="{FF2B5EF4-FFF2-40B4-BE49-F238E27FC236}">
                <a16:creationId xmlns:a16="http://schemas.microsoft.com/office/drawing/2014/main" id="{E34DE99A-065F-4BA9-92FB-7059DA13EA1C}"/>
              </a:ext>
            </a:extLst>
          </p:cNvPr>
          <p:cNvSpPr/>
          <p:nvPr/>
        </p:nvSpPr>
        <p:spPr>
          <a:xfrm>
            <a:off x="5176644" y="5727216"/>
            <a:ext cx="507364" cy="22036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prstClr val="white"/>
                </a:solidFill>
                <a:latin typeface="Calibri" panose="020F0502020204030204"/>
              </a:rPr>
              <a:t>For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2" name="Rectangle: Rounded Corners 271">
            <a:extLst>
              <a:ext uri="{FF2B5EF4-FFF2-40B4-BE49-F238E27FC236}">
                <a16:creationId xmlns:a16="http://schemas.microsoft.com/office/drawing/2014/main" id="{895C920C-237D-435A-B41B-D0260509C27C}"/>
              </a:ext>
            </a:extLst>
          </p:cNvPr>
          <p:cNvSpPr/>
          <p:nvPr/>
        </p:nvSpPr>
        <p:spPr>
          <a:xfrm>
            <a:off x="5176644" y="6010871"/>
            <a:ext cx="507364" cy="22036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prstClr val="white"/>
                </a:solidFill>
                <a:latin typeface="Calibri" panose="020F0502020204030204"/>
              </a:rPr>
              <a:t>For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3" name="Rectangle: Rounded Corners 272">
            <a:extLst>
              <a:ext uri="{FF2B5EF4-FFF2-40B4-BE49-F238E27FC236}">
                <a16:creationId xmlns:a16="http://schemas.microsoft.com/office/drawing/2014/main" id="{61FA4C86-1AF9-4EAD-A301-054391BA3A8E}"/>
              </a:ext>
            </a:extLst>
          </p:cNvPr>
          <p:cNvSpPr/>
          <p:nvPr/>
        </p:nvSpPr>
        <p:spPr>
          <a:xfrm>
            <a:off x="5176644" y="6297894"/>
            <a:ext cx="507364" cy="22036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prstClr val="white"/>
                </a:solidFill>
                <a:latin typeface="Calibri" panose="020F0502020204030204"/>
              </a:rPr>
              <a:t>For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5" name="Rectangle: Rounded Corners 274">
            <a:extLst>
              <a:ext uri="{FF2B5EF4-FFF2-40B4-BE49-F238E27FC236}">
                <a16:creationId xmlns:a16="http://schemas.microsoft.com/office/drawing/2014/main" id="{3F671F82-17E1-4357-8B58-E213F4070ECC}"/>
              </a:ext>
            </a:extLst>
          </p:cNvPr>
          <p:cNvSpPr/>
          <p:nvPr/>
        </p:nvSpPr>
        <p:spPr>
          <a:xfrm>
            <a:off x="7719317" y="4526355"/>
            <a:ext cx="507364" cy="22036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6" name="Rectangle: Rounded Corners 275">
            <a:extLst>
              <a:ext uri="{FF2B5EF4-FFF2-40B4-BE49-F238E27FC236}">
                <a16:creationId xmlns:a16="http://schemas.microsoft.com/office/drawing/2014/main" id="{6E5977EB-868E-46FA-8441-FE907842F6EE}"/>
              </a:ext>
            </a:extLst>
          </p:cNvPr>
          <p:cNvSpPr/>
          <p:nvPr/>
        </p:nvSpPr>
        <p:spPr>
          <a:xfrm>
            <a:off x="7719317" y="4821195"/>
            <a:ext cx="507364" cy="22036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7" name="Rectangle: Rounded Corners 276">
            <a:extLst>
              <a:ext uri="{FF2B5EF4-FFF2-40B4-BE49-F238E27FC236}">
                <a16:creationId xmlns:a16="http://schemas.microsoft.com/office/drawing/2014/main" id="{3F8158F4-C568-46A4-B873-D4AB2C22C934}"/>
              </a:ext>
            </a:extLst>
          </p:cNvPr>
          <p:cNvSpPr/>
          <p:nvPr/>
        </p:nvSpPr>
        <p:spPr>
          <a:xfrm>
            <a:off x="7719317" y="5121151"/>
            <a:ext cx="507364" cy="22036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8" name="Rectangle: Rounded Corners 277">
            <a:extLst>
              <a:ext uri="{FF2B5EF4-FFF2-40B4-BE49-F238E27FC236}">
                <a16:creationId xmlns:a16="http://schemas.microsoft.com/office/drawing/2014/main" id="{D2040B1C-EC5B-4484-88D3-2F4F1D39AC6C}"/>
              </a:ext>
            </a:extLst>
          </p:cNvPr>
          <p:cNvSpPr/>
          <p:nvPr/>
        </p:nvSpPr>
        <p:spPr>
          <a:xfrm>
            <a:off x="7719317" y="5429951"/>
            <a:ext cx="507364" cy="22036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9" name="Rectangle: Rounded Corners 278">
            <a:extLst>
              <a:ext uri="{FF2B5EF4-FFF2-40B4-BE49-F238E27FC236}">
                <a16:creationId xmlns:a16="http://schemas.microsoft.com/office/drawing/2014/main" id="{CB01AFCF-C394-44CC-A279-0911B96D5155}"/>
              </a:ext>
            </a:extLst>
          </p:cNvPr>
          <p:cNvSpPr/>
          <p:nvPr/>
        </p:nvSpPr>
        <p:spPr>
          <a:xfrm>
            <a:off x="7719317" y="5727216"/>
            <a:ext cx="507364" cy="22036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0" name="Rectangle: Rounded Corners 279">
            <a:extLst>
              <a:ext uri="{FF2B5EF4-FFF2-40B4-BE49-F238E27FC236}">
                <a16:creationId xmlns:a16="http://schemas.microsoft.com/office/drawing/2014/main" id="{A729E688-14BF-4373-9C4E-425D99B16C6C}"/>
              </a:ext>
            </a:extLst>
          </p:cNvPr>
          <p:cNvSpPr/>
          <p:nvPr/>
        </p:nvSpPr>
        <p:spPr>
          <a:xfrm>
            <a:off x="7719317" y="6010871"/>
            <a:ext cx="507364" cy="22036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1" name="Rectangle: Rounded Corners 280">
            <a:extLst>
              <a:ext uri="{FF2B5EF4-FFF2-40B4-BE49-F238E27FC236}">
                <a16:creationId xmlns:a16="http://schemas.microsoft.com/office/drawing/2014/main" id="{B65D05C8-0394-486D-AE2A-138B1132096A}"/>
              </a:ext>
            </a:extLst>
          </p:cNvPr>
          <p:cNvSpPr/>
          <p:nvPr/>
        </p:nvSpPr>
        <p:spPr>
          <a:xfrm>
            <a:off x="7719317" y="6297894"/>
            <a:ext cx="507364" cy="22036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315152F-FCC8-4D6D-8DD9-BCCDB142A915}"/>
              </a:ext>
            </a:extLst>
          </p:cNvPr>
          <p:cNvSpPr/>
          <p:nvPr/>
        </p:nvSpPr>
        <p:spPr>
          <a:xfrm flipH="1">
            <a:off x="1694625" y="4122496"/>
            <a:ext cx="90432" cy="9684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4" name="Rectangle: Rounded Corners 283">
            <a:extLst>
              <a:ext uri="{FF2B5EF4-FFF2-40B4-BE49-F238E27FC236}">
                <a16:creationId xmlns:a16="http://schemas.microsoft.com/office/drawing/2014/main" id="{E0AF0979-5FD0-4E38-A041-9164C267B9E4}"/>
              </a:ext>
            </a:extLst>
          </p:cNvPr>
          <p:cNvSpPr/>
          <p:nvPr/>
        </p:nvSpPr>
        <p:spPr>
          <a:xfrm>
            <a:off x="10580572" y="4517940"/>
            <a:ext cx="967607" cy="224767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Add to List</a:t>
            </a:r>
            <a:endParaRPr lang="en-IN" sz="1200" b="1" dirty="0"/>
          </a:p>
        </p:txBody>
      </p:sp>
      <p:sp>
        <p:nvSpPr>
          <p:cNvPr id="285" name="Rectangle: Rounded Corners 284">
            <a:extLst>
              <a:ext uri="{FF2B5EF4-FFF2-40B4-BE49-F238E27FC236}">
                <a16:creationId xmlns:a16="http://schemas.microsoft.com/office/drawing/2014/main" id="{B4B65835-DC10-478F-9214-B1869589FD31}"/>
              </a:ext>
            </a:extLst>
          </p:cNvPr>
          <p:cNvSpPr/>
          <p:nvPr/>
        </p:nvSpPr>
        <p:spPr>
          <a:xfrm>
            <a:off x="10580572" y="4832933"/>
            <a:ext cx="967607" cy="224767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Add to List</a:t>
            </a:r>
            <a:endParaRPr lang="en-IN" sz="1200" b="1" dirty="0"/>
          </a:p>
        </p:txBody>
      </p:sp>
      <p:sp>
        <p:nvSpPr>
          <p:cNvPr id="286" name="Rectangle: Rounded Corners 285">
            <a:extLst>
              <a:ext uri="{FF2B5EF4-FFF2-40B4-BE49-F238E27FC236}">
                <a16:creationId xmlns:a16="http://schemas.microsoft.com/office/drawing/2014/main" id="{36BAA75C-F6B6-470B-99F1-B80178199A48}"/>
              </a:ext>
            </a:extLst>
          </p:cNvPr>
          <p:cNvSpPr/>
          <p:nvPr/>
        </p:nvSpPr>
        <p:spPr>
          <a:xfrm>
            <a:off x="10580572" y="5149724"/>
            <a:ext cx="967607" cy="224767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Add to List</a:t>
            </a:r>
            <a:endParaRPr lang="en-IN" sz="1200" b="1" dirty="0"/>
          </a:p>
        </p:txBody>
      </p:sp>
      <p:sp>
        <p:nvSpPr>
          <p:cNvPr id="287" name="Rectangle: Rounded Corners 286">
            <a:extLst>
              <a:ext uri="{FF2B5EF4-FFF2-40B4-BE49-F238E27FC236}">
                <a16:creationId xmlns:a16="http://schemas.microsoft.com/office/drawing/2014/main" id="{3C54B9B7-334A-4C17-979E-EC69776F5E3C}"/>
              </a:ext>
            </a:extLst>
          </p:cNvPr>
          <p:cNvSpPr/>
          <p:nvPr/>
        </p:nvSpPr>
        <p:spPr>
          <a:xfrm>
            <a:off x="10580572" y="5446285"/>
            <a:ext cx="967607" cy="224767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Add to List</a:t>
            </a:r>
            <a:endParaRPr lang="en-IN" sz="1200" b="1" dirty="0"/>
          </a:p>
        </p:txBody>
      </p:sp>
      <p:sp>
        <p:nvSpPr>
          <p:cNvPr id="288" name="Rectangle: Rounded Corners 287">
            <a:extLst>
              <a:ext uri="{FF2B5EF4-FFF2-40B4-BE49-F238E27FC236}">
                <a16:creationId xmlns:a16="http://schemas.microsoft.com/office/drawing/2014/main" id="{45EFE377-19BE-4AC0-A66F-7E20A8500FB3}"/>
              </a:ext>
            </a:extLst>
          </p:cNvPr>
          <p:cNvSpPr/>
          <p:nvPr/>
        </p:nvSpPr>
        <p:spPr>
          <a:xfrm>
            <a:off x="10580572" y="5742319"/>
            <a:ext cx="967607" cy="224767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Add to List</a:t>
            </a:r>
            <a:endParaRPr lang="en-IN" sz="1200" b="1" dirty="0"/>
          </a:p>
        </p:txBody>
      </p:sp>
      <p:sp>
        <p:nvSpPr>
          <p:cNvPr id="289" name="Rectangle: Rounded Corners 288">
            <a:extLst>
              <a:ext uri="{FF2B5EF4-FFF2-40B4-BE49-F238E27FC236}">
                <a16:creationId xmlns:a16="http://schemas.microsoft.com/office/drawing/2014/main" id="{3F221C91-4D25-4DA5-A483-FA4EB0175920}"/>
              </a:ext>
            </a:extLst>
          </p:cNvPr>
          <p:cNvSpPr/>
          <p:nvPr/>
        </p:nvSpPr>
        <p:spPr>
          <a:xfrm>
            <a:off x="10580572" y="6031482"/>
            <a:ext cx="967607" cy="224767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Add to List</a:t>
            </a:r>
            <a:endParaRPr lang="en-IN" sz="1200" b="1" dirty="0"/>
          </a:p>
        </p:txBody>
      </p:sp>
      <p:sp>
        <p:nvSpPr>
          <p:cNvPr id="290" name="Rectangle: Rounded Corners 289">
            <a:extLst>
              <a:ext uri="{FF2B5EF4-FFF2-40B4-BE49-F238E27FC236}">
                <a16:creationId xmlns:a16="http://schemas.microsoft.com/office/drawing/2014/main" id="{3E74A803-684C-4FCC-B095-6513760DFAFB}"/>
              </a:ext>
            </a:extLst>
          </p:cNvPr>
          <p:cNvSpPr/>
          <p:nvPr/>
        </p:nvSpPr>
        <p:spPr>
          <a:xfrm>
            <a:off x="10580572" y="6317204"/>
            <a:ext cx="967607" cy="224767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Add to List</a:t>
            </a:r>
            <a:endParaRPr lang="en-IN" sz="1200" b="1" dirty="0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3A21181-D719-4A40-871F-88B5D93BC7E8}"/>
              </a:ext>
            </a:extLst>
          </p:cNvPr>
          <p:cNvSpPr/>
          <p:nvPr/>
        </p:nvSpPr>
        <p:spPr>
          <a:xfrm>
            <a:off x="8280667" y="4073748"/>
            <a:ext cx="200839" cy="138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CC658A7-0B6B-4DD8-B5C7-D7C498D7E186}"/>
              </a:ext>
            </a:extLst>
          </p:cNvPr>
          <p:cNvSpPr txBox="1"/>
          <p:nvPr/>
        </p:nvSpPr>
        <p:spPr>
          <a:xfrm>
            <a:off x="8768872" y="4004498"/>
            <a:ext cx="2048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Both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24777A7-737D-472E-B92E-6111876E47DA}"/>
              </a:ext>
            </a:extLst>
          </p:cNvPr>
          <p:cNvSpPr/>
          <p:nvPr/>
        </p:nvSpPr>
        <p:spPr>
          <a:xfrm>
            <a:off x="1760" y="1203567"/>
            <a:ext cx="12192000" cy="5557193"/>
          </a:xfrm>
          <a:prstGeom prst="rect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F69F19-95C4-425B-8CB0-5124CFD122C9}"/>
              </a:ext>
            </a:extLst>
          </p:cNvPr>
          <p:cNvGrpSpPr/>
          <p:nvPr/>
        </p:nvGrpSpPr>
        <p:grpSpPr>
          <a:xfrm>
            <a:off x="1007165" y="1158440"/>
            <a:ext cx="3581698" cy="1666963"/>
            <a:chOff x="1007165" y="1158440"/>
            <a:chExt cx="3581698" cy="166696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B61D49-233A-4837-994A-866FB30E2022}"/>
                </a:ext>
              </a:extLst>
            </p:cNvPr>
            <p:cNvSpPr/>
            <p:nvPr/>
          </p:nvSpPr>
          <p:spPr>
            <a:xfrm>
              <a:off x="1007165" y="1982769"/>
              <a:ext cx="3581698" cy="842634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What is the campaign about (which fund I am running the campaign for?)</a:t>
              </a:r>
            </a:p>
            <a:p>
              <a:pPr algn="ctr"/>
              <a:endParaRPr lang="en-IN" sz="1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C079B16-F89F-40E6-A33A-37CDB639F1BE}"/>
                </a:ext>
              </a:extLst>
            </p:cNvPr>
            <p:cNvCxnSpPr/>
            <p:nvPr/>
          </p:nvCxnSpPr>
          <p:spPr>
            <a:xfrm flipH="1" flipV="1">
              <a:off x="1630661" y="1158440"/>
              <a:ext cx="1026373" cy="7944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219ED6E2-58AF-4D5C-A7FA-BC8848992F1A}"/>
              </a:ext>
            </a:extLst>
          </p:cNvPr>
          <p:cNvGrpSpPr/>
          <p:nvPr/>
        </p:nvGrpSpPr>
        <p:grpSpPr>
          <a:xfrm>
            <a:off x="3651378" y="1002279"/>
            <a:ext cx="3581698" cy="1666963"/>
            <a:chOff x="1007165" y="1158440"/>
            <a:chExt cx="3581698" cy="1666963"/>
          </a:xfrm>
        </p:grpSpPr>
        <p:sp>
          <p:nvSpPr>
            <p:cNvPr id="206" name="Rectangle: Rounded Corners 205">
              <a:extLst>
                <a:ext uri="{FF2B5EF4-FFF2-40B4-BE49-F238E27FC236}">
                  <a16:creationId xmlns:a16="http://schemas.microsoft.com/office/drawing/2014/main" id="{A602F183-2471-4F20-BDF7-1CFE24891ADA}"/>
                </a:ext>
              </a:extLst>
            </p:cNvPr>
            <p:cNvSpPr/>
            <p:nvPr/>
          </p:nvSpPr>
          <p:spPr>
            <a:xfrm>
              <a:off x="1007165" y="1982769"/>
              <a:ext cx="3581698" cy="842634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How long should I run a Campaign? (Time period of my campaign)</a:t>
              </a:r>
              <a:endParaRPr lang="en-IN" sz="1400" dirty="0"/>
            </a:p>
          </p:txBody>
        </p: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E25A6394-378F-4D0C-BC9A-B6DCF4671C2C}"/>
                </a:ext>
              </a:extLst>
            </p:cNvPr>
            <p:cNvCxnSpPr/>
            <p:nvPr/>
          </p:nvCxnSpPr>
          <p:spPr>
            <a:xfrm flipH="1" flipV="1">
              <a:off x="1630661" y="1158440"/>
              <a:ext cx="1026373" cy="7944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110DFD06-3FCF-4C5B-857D-1264CB1B8B9E}"/>
              </a:ext>
            </a:extLst>
          </p:cNvPr>
          <p:cNvGrpSpPr/>
          <p:nvPr/>
        </p:nvGrpSpPr>
        <p:grpSpPr>
          <a:xfrm>
            <a:off x="7646857" y="999701"/>
            <a:ext cx="3581698" cy="1666963"/>
            <a:chOff x="1007165" y="1158440"/>
            <a:chExt cx="3581698" cy="1666963"/>
          </a:xfrm>
        </p:grpSpPr>
        <p:sp>
          <p:nvSpPr>
            <p:cNvPr id="209" name="Rectangle: Rounded Corners 208">
              <a:extLst>
                <a:ext uri="{FF2B5EF4-FFF2-40B4-BE49-F238E27FC236}">
                  <a16:creationId xmlns:a16="http://schemas.microsoft.com/office/drawing/2014/main" id="{9A34D9AD-16EF-42D5-8E5F-26D1A4C20522}"/>
                </a:ext>
              </a:extLst>
            </p:cNvPr>
            <p:cNvSpPr/>
            <p:nvPr/>
          </p:nvSpPr>
          <p:spPr>
            <a:xfrm>
              <a:off x="1007165" y="1982769"/>
              <a:ext cx="3581698" cy="842634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How do </a:t>
              </a:r>
              <a:r>
                <a:rPr lang="en-US" sz="1400" dirty="0" err="1"/>
                <a:t>i</a:t>
              </a:r>
              <a:r>
                <a:rPr lang="en-US" sz="1400" dirty="0"/>
                <a:t> measure the success of this campaign (At what point I will start measure the success of a campaign)</a:t>
              </a:r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E39E803B-B8AB-4908-BBB6-ED36FD00DADA}"/>
                </a:ext>
              </a:extLst>
            </p:cNvPr>
            <p:cNvCxnSpPr/>
            <p:nvPr/>
          </p:nvCxnSpPr>
          <p:spPr>
            <a:xfrm flipH="1" flipV="1">
              <a:off x="1630661" y="1158440"/>
              <a:ext cx="1026373" cy="7944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6" name="Rectangle 235">
            <a:extLst>
              <a:ext uri="{FF2B5EF4-FFF2-40B4-BE49-F238E27FC236}">
                <a16:creationId xmlns:a16="http://schemas.microsoft.com/office/drawing/2014/main" id="{D5CB6166-7E76-4727-91A0-80B68519D895}"/>
              </a:ext>
            </a:extLst>
          </p:cNvPr>
          <p:cNvSpPr/>
          <p:nvPr/>
        </p:nvSpPr>
        <p:spPr>
          <a:xfrm>
            <a:off x="0" y="4803851"/>
            <a:ext cx="12192000" cy="2054148"/>
          </a:xfrm>
          <a:prstGeom prst="rect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566CB4-C8D7-4591-865E-4444CF864443}"/>
              </a:ext>
            </a:extLst>
          </p:cNvPr>
          <p:cNvSpPr/>
          <p:nvPr/>
        </p:nvSpPr>
        <p:spPr>
          <a:xfrm>
            <a:off x="-12754" y="1240961"/>
            <a:ext cx="3576701" cy="45031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Structure the Campaign by defining -</a:t>
            </a:r>
            <a:endParaRPr lang="en-IN" sz="1600" dirty="0"/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8CAB17AC-63D0-4374-9753-26C04B581704}"/>
              </a:ext>
            </a:extLst>
          </p:cNvPr>
          <p:cNvGrpSpPr/>
          <p:nvPr/>
        </p:nvGrpSpPr>
        <p:grpSpPr>
          <a:xfrm>
            <a:off x="8047463" y="2719647"/>
            <a:ext cx="3662330" cy="1230681"/>
            <a:chOff x="4512500" y="881270"/>
            <a:chExt cx="3662330" cy="1230681"/>
          </a:xfrm>
        </p:grpSpPr>
        <p:sp>
          <p:nvSpPr>
            <p:cNvPr id="274" name="Rectangle: Rounded Corners 273">
              <a:extLst>
                <a:ext uri="{FF2B5EF4-FFF2-40B4-BE49-F238E27FC236}">
                  <a16:creationId xmlns:a16="http://schemas.microsoft.com/office/drawing/2014/main" id="{3DCFD72F-84E9-4935-8166-15A6BE122B83}"/>
                </a:ext>
              </a:extLst>
            </p:cNvPr>
            <p:cNvSpPr/>
            <p:nvPr/>
          </p:nvSpPr>
          <p:spPr>
            <a:xfrm>
              <a:off x="4593132" y="881270"/>
              <a:ext cx="3581698" cy="842634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Choose between the target list that you want to build – either Custom or AI generated </a:t>
              </a:r>
            </a:p>
          </p:txBody>
        </p: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40008C10-5AF1-487C-88DC-9B589B958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2500" y="1727587"/>
              <a:ext cx="1655970" cy="3843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9C4BB3A-09E9-4A90-937D-547A2BC72391}"/>
              </a:ext>
            </a:extLst>
          </p:cNvPr>
          <p:cNvGrpSpPr/>
          <p:nvPr/>
        </p:nvGrpSpPr>
        <p:grpSpPr>
          <a:xfrm>
            <a:off x="155077" y="2573087"/>
            <a:ext cx="3581698" cy="1986499"/>
            <a:chOff x="4593132" y="352438"/>
            <a:chExt cx="3581698" cy="1986499"/>
          </a:xfrm>
        </p:grpSpPr>
        <p:sp>
          <p:nvSpPr>
            <p:cNvPr id="291" name="Rectangle: Rounded Corners 290">
              <a:extLst>
                <a:ext uri="{FF2B5EF4-FFF2-40B4-BE49-F238E27FC236}">
                  <a16:creationId xmlns:a16="http://schemas.microsoft.com/office/drawing/2014/main" id="{9B948CBE-E82D-46E1-BD52-397B9DBE897E}"/>
                </a:ext>
              </a:extLst>
            </p:cNvPr>
            <p:cNvSpPr/>
            <p:nvPr/>
          </p:nvSpPr>
          <p:spPr>
            <a:xfrm>
              <a:off x="4593132" y="352438"/>
              <a:ext cx="3581698" cy="1371466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Who are we targeting based on past engagement behavior </a:t>
              </a:r>
            </a:p>
            <a:p>
              <a:pPr algn="ctr"/>
              <a:r>
                <a:rPr lang="en-US" sz="1400" dirty="0"/>
                <a:t>Based on past engagement behavior how can I choose my target list?</a:t>
              </a:r>
            </a:p>
            <a:p>
              <a:pPr algn="ctr"/>
              <a:endParaRPr lang="en-US" sz="1400" dirty="0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1A3250CA-34BD-420F-A8E2-B31C3F792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7580" y="1727587"/>
              <a:ext cx="1360891" cy="6113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B5932C46-D225-4A61-A678-29270057C731}"/>
              </a:ext>
            </a:extLst>
          </p:cNvPr>
          <p:cNvGrpSpPr/>
          <p:nvPr/>
        </p:nvGrpSpPr>
        <p:grpSpPr>
          <a:xfrm>
            <a:off x="4063905" y="3127681"/>
            <a:ext cx="3581698" cy="2035168"/>
            <a:chOff x="1007165" y="790235"/>
            <a:chExt cx="3581698" cy="2035168"/>
          </a:xfrm>
        </p:grpSpPr>
        <p:sp>
          <p:nvSpPr>
            <p:cNvPr id="238" name="Rectangle: Rounded Corners 237">
              <a:extLst>
                <a:ext uri="{FF2B5EF4-FFF2-40B4-BE49-F238E27FC236}">
                  <a16:creationId xmlns:a16="http://schemas.microsoft.com/office/drawing/2014/main" id="{022ABACF-7FC2-4F0B-AF29-DDB24F3AE687}"/>
                </a:ext>
              </a:extLst>
            </p:cNvPr>
            <p:cNvSpPr/>
            <p:nvPr/>
          </p:nvSpPr>
          <p:spPr>
            <a:xfrm>
              <a:off x="1007165" y="1982769"/>
              <a:ext cx="3581698" cy="842634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Choose between the target list that you want to build – either you want to upload the target list or build your own target list</a:t>
              </a:r>
            </a:p>
          </p:txBody>
        </p: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72F0D833-C576-4463-93D8-7D8B76EDBA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19073" y="790235"/>
              <a:ext cx="737962" cy="11626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81E27446-AB04-4790-A741-6EEE15238068}"/>
              </a:ext>
            </a:extLst>
          </p:cNvPr>
          <p:cNvGrpSpPr/>
          <p:nvPr/>
        </p:nvGrpSpPr>
        <p:grpSpPr>
          <a:xfrm>
            <a:off x="4248774" y="3441020"/>
            <a:ext cx="3581698" cy="1159901"/>
            <a:chOff x="4593132" y="881270"/>
            <a:chExt cx="3581698" cy="1159901"/>
          </a:xfrm>
        </p:grpSpPr>
        <p:sp>
          <p:nvSpPr>
            <p:cNvPr id="294" name="Rectangle: Rounded Corners 293">
              <a:extLst>
                <a:ext uri="{FF2B5EF4-FFF2-40B4-BE49-F238E27FC236}">
                  <a16:creationId xmlns:a16="http://schemas.microsoft.com/office/drawing/2014/main" id="{70D9C182-8E13-45DD-9707-BCFF1DAD4CD7}"/>
                </a:ext>
              </a:extLst>
            </p:cNvPr>
            <p:cNvSpPr/>
            <p:nvPr/>
          </p:nvSpPr>
          <p:spPr>
            <a:xfrm>
              <a:off x="4593132" y="881270"/>
              <a:ext cx="3581698" cy="842634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Choose the past engagement behavior either by IA Sector level or Fund Level</a:t>
              </a:r>
            </a:p>
          </p:txBody>
        </p: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CB3572C8-A62E-41B6-8E8B-55D8C5DEA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2146" y="1727587"/>
              <a:ext cx="1286324" cy="3135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7BAB71A-216B-477B-B8A1-D948847412CD}"/>
              </a:ext>
            </a:extLst>
          </p:cNvPr>
          <p:cNvGrpSpPr/>
          <p:nvPr/>
        </p:nvGrpSpPr>
        <p:grpSpPr>
          <a:xfrm>
            <a:off x="6591912" y="3382895"/>
            <a:ext cx="5091069" cy="1176691"/>
            <a:chOff x="6591912" y="3382895"/>
            <a:chExt cx="5091069" cy="1176691"/>
          </a:xfrm>
        </p:grpSpPr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E25AAED2-E232-4ABA-971D-15A82DEA7412}"/>
                </a:ext>
              </a:extLst>
            </p:cNvPr>
            <p:cNvGrpSpPr/>
            <p:nvPr/>
          </p:nvGrpSpPr>
          <p:grpSpPr>
            <a:xfrm>
              <a:off x="6591912" y="3382895"/>
              <a:ext cx="5091069" cy="1176691"/>
              <a:chOff x="4593132" y="881270"/>
              <a:chExt cx="3581698" cy="1176691"/>
            </a:xfrm>
          </p:grpSpPr>
          <p:sp>
            <p:nvSpPr>
              <p:cNvPr id="297" name="Rectangle: Rounded Corners 296">
                <a:extLst>
                  <a:ext uri="{FF2B5EF4-FFF2-40B4-BE49-F238E27FC236}">
                    <a16:creationId xmlns:a16="http://schemas.microsoft.com/office/drawing/2014/main" id="{14A22723-4194-4639-B3B1-B2F1AD0B86E9}"/>
                  </a:ext>
                </a:extLst>
              </p:cNvPr>
              <p:cNvSpPr/>
              <p:nvPr/>
            </p:nvSpPr>
            <p:spPr>
              <a:xfrm>
                <a:off x="4593132" y="881270"/>
                <a:ext cx="3581698" cy="842634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Select </a:t>
                </a:r>
                <a:r>
                  <a:rPr lang="en-US" sz="1400" dirty="0" err="1"/>
                  <a:t>Atmost</a:t>
                </a:r>
                <a:r>
                  <a:rPr lang="en-US" sz="1400" dirty="0"/>
                  <a:t>/</a:t>
                </a:r>
                <a:r>
                  <a:rPr lang="en-US" sz="1400" dirty="0" err="1"/>
                  <a:t>Atleast</a:t>
                </a:r>
                <a:r>
                  <a:rPr lang="en-US" sz="1400" dirty="0"/>
                  <a:t> based on the matric value and select the aggregation window for last 12 Months/last 9 Months/last 6 Months/last 3 Months and Add to your list</a:t>
                </a:r>
              </a:p>
            </p:txBody>
          </p:sp>
          <p:cxnSp>
            <p:nvCxnSpPr>
              <p:cNvPr id="298" name="Straight Arrow Connector 297">
                <a:extLst>
                  <a:ext uri="{FF2B5EF4-FFF2-40B4-BE49-F238E27FC236}">
                    <a16:creationId xmlns:a16="http://schemas.microsoft.com/office/drawing/2014/main" id="{49A94DD8-5FD0-4F26-B802-55472B9A10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14074" y="1727587"/>
                <a:ext cx="1454396" cy="3303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0F83358E-DD44-4BAC-8B67-B2BF2AD2BC1E}"/>
                </a:ext>
              </a:extLst>
            </p:cNvPr>
            <p:cNvCxnSpPr>
              <a:cxnSpLocks/>
              <a:stCxn id="297" idx="2"/>
              <a:endCxn id="176" idx="0"/>
            </p:cNvCxnSpPr>
            <p:nvPr/>
          </p:nvCxnSpPr>
          <p:spPr>
            <a:xfrm flipH="1">
              <a:off x="9000140" y="4225529"/>
              <a:ext cx="137307" cy="2924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  <p:bldP spid="236" grpId="0" animBg="1"/>
      <p:bldP spid="16" grpId="0" animBg="1"/>
      <p:bldP spid="1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5" y="-3067"/>
            <a:ext cx="10940304" cy="408349"/>
          </a:xfrm>
        </p:spPr>
        <p:txBody>
          <a:bodyPr/>
          <a:lstStyle/>
          <a:p>
            <a:r>
              <a:rPr lang="en-US" dirty="0"/>
              <a:t>Pre-Campaign - Campaign Manager View - 2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40F9D7A-C812-4471-B298-49FBA26296BF}"/>
              </a:ext>
            </a:extLst>
          </p:cNvPr>
          <p:cNvGrpSpPr/>
          <p:nvPr/>
        </p:nvGrpSpPr>
        <p:grpSpPr>
          <a:xfrm>
            <a:off x="268013" y="709133"/>
            <a:ext cx="1606329" cy="312844"/>
            <a:chOff x="3175798" y="1368163"/>
            <a:chExt cx="1943658" cy="31284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7200B6E-C206-48F1-9BD9-18D0A6F6502A}"/>
                </a:ext>
              </a:extLst>
            </p:cNvPr>
            <p:cNvSpPr/>
            <p:nvPr/>
          </p:nvSpPr>
          <p:spPr>
            <a:xfrm>
              <a:off x="3851219" y="1368163"/>
              <a:ext cx="1268237" cy="31284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50" b="1" dirty="0"/>
                <a:t>All</a:t>
              </a:r>
              <a:endParaRPr lang="en-IN" sz="105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D94ED53-79AC-471A-9328-1685634746C3}"/>
                </a:ext>
              </a:extLst>
            </p:cNvPr>
            <p:cNvSpPr txBox="1"/>
            <p:nvPr/>
          </p:nvSpPr>
          <p:spPr>
            <a:xfrm>
              <a:off x="3175798" y="1400314"/>
              <a:ext cx="6113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Fund</a:t>
              </a:r>
              <a:endParaRPr lang="en-IN" sz="1200" b="1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C568881-FC0C-426A-B8CA-15C7BAC5B7A9}"/>
              </a:ext>
            </a:extLst>
          </p:cNvPr>
          <p:cNvGrpSpPr/>
          <p:nvPr/>
        </p:nvGrpSpPr>
        <p:grpSpPr>
          <a:xfrm>
            <a:off x="2398918" y="743415"/>
            <a:ext cx="1770349" cy="306788"/>
            <a:chOff x="643613" y="753615"/>
            <a:chExt cx="2356335" cy="30678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D5992BB-288C-43EB-A379-E1828045C8DA}"/>
                </a:ext>
              </a:extLst>
            </p:cNvPr>
            <p:cNvGrpSpPr/>
            <p:nvPr/>
          </p:nvGrpSpPr>
          <p:grpSpPr>
            <a:xfrm>
              <a:off x="643613" y="753615"/>
              <a:ext cx="2356335" cy="306788"/>
              <a:chOff x="2949417" y="1368162"/>
              <a:chExt cx="2356335" cy="306788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A0B1EAB-01E9-4018-B20A-E897C2FF72CF}"/>
                  </a:ext>
                </a:extLst>
              </p:cNvPr>
              <p:cNvSpPr/>
              <p:nvPr/>
            </p:nvSpPr>
            <p:spPr>
              <a:xfrm>
                <a:off x="3851219" y="1368162"/>
                <a:ext cx="1454533" cy="30235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050" dirty="0"/>
                  <a:t>10-01-2020</a:t>
                </a:r>
                <a:endParaRPr lang="en-IN" sz="105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C1ECD2C-E90B-46FB-AF79-0D2A931FCAFE}"/>
                  </a:ext>
                </a:extLst>
              </p:cNvPr>
              <p:cNvSpPr txBox="1"/>
              <p:nvPr/>
            </p:nvSpPr>
            <p:spPr>
              <a:xfrm>
                <a:off x="2949417" y="1397951"/>
                <a:ext cx="6871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From</a:t>
                </a:r>
                <a:endParaRPr lang="en-IN" sz="1200" b="1" dirty="0"/>
              </a:p>
            </p:txBody>
          </p:sp>
        </p:grpSp>
        <p:sp>
          <p:nvSpPr>
            <p:cNvPr id="53" name="Half Frame 52">
              <a:extLst>
                <a:ext uri="{FF2B5EF4-FFF2-40B4-BE49-F238E27FC236}">
                  <a16:creationId xmlns:a16="http://schemas.microsoft.com/office/drawing/2014/main" id="{C03B5F40-1622-4A8F-B51D-5614F4562B86}"/>
                </a:ext>
              </a:extLst>
            </p:cNvPr>
            <p:cNvSpPr/>
            <p:nvPr/>
          </p:nvSpPr>
          <p:spPr>
            <a:xfrm rot="18867398" flipV="1">
              <a:off x="2734878" y="838355"/>
              <a:ext cx="126720" cy="122409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CB89CFF-3974-4BAA-BF88-81B0D4B80FFD}"/>
              </a:ext>
            </a:extLst>
          </p:cNvPr>
          <p:cNvGrpSpPr/>
          <p:nvPr/>
        </p:nvGrpSpPr>
        <p:grpSpPr>
          <a:xfrm>
            <a:off x="4257169" y="743415"/>
            <a:ext cx="1687833" cy="314009"/>
            <a:chOff x="3431623" y="1368162"/>
            <a:chExt cx="1687833" cy="31400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BBCBBE7-F937-4F6A-8819-87E6CAC1218F}"/>
                </a:ext>
              </a:extLst>
            </p:cNvPr>
            <p:cNvSpPr/>
            <p:nvPr/>
          </p:nvSpPr>
          <p:spPr>
            <a:xfrm>
              <a:off x="3851219" y="1368162"/>
              <a:ext cx="1268237" cy="31400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50" dirty="0"/>
                <a:t>01-02-2020</a:t>
              </a:r>
              <a:endParaRPr lang="en-IN" sz="105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14CB362-0409-478F-B900-26C80470E8A9}"/>
                </a:ext>
              </a:extLst>
            </p:cNvPr>
            <p:cNvSpPr txBox="1"/>
            <p:nvPr/>
          </p:nvSpPr>
          <p:spPr>
            <a:xfrm>
              <a:off x="3431623" y="1384621"/>
              <a:ext cx="3316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To</a:t>
              </a:r>
              <a:endParaRPr lang="en-IN" sz="1200" b="1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25E077E-9DE9-4207-9F33-918666D9DBE9}"/>
              </a:ext>
            </a:extLst>
          </p:cNvPr>
          <p:cNvSpPr/>
          <p:nvPr/>
        </p:nvSpPr>
        <p:spPr>
          <a:xfrm>
            <a:off x="219868" y="548228"/>
            <a:ext cx="11704119" cy="57271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7451B6D-D12C-4FAD-9293-E4A7CC48C795}"/>
              </a:ext>
            </a:extLst>
          </p:cNvPr>
          <p:cNvSpPr txBox="1"/>
          <p:nvPr/>
        </p:nvSpPr>
        <p:spPr>
          <a:xfrm>
            <a:off x="2983834" y="510729"/>
            <a:ext cx="2137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Period the Campaign Expected</a:t>
            </a:r>
            <a:endParaRPr lang="en-IN" sz="1200" b="1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AB6CD1B-4C2F-4310-BF6E-42D3A0C5B483}"/>
              </a:ext>
            </a:extLst>
          </p:cNvPr>
          <p:cNvGrpSpPr/>
          <p:nvPr/>
        </p:nvGrpSpPr>
        <p:grpSpPr>
          <a:xfrm>
            <a:off x="6227554" y="750727"/>
            <a:ext cx="1819909" cy="280204"/>
            <a:chOff x="643115" y="750412"/>
            <a:chExt cx="2422300" cy="280204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91ABFC0-AAEB-43FC-A13D-9E94DEB9B59B}"/>
                </a:ext>
              </a:extLst>
            </p:cNvPr>
            <p:cNvGrpSpPr/>
            <p:nvPr/>
          </p:nvGrpSpPr>
          <p:grpSpPr>
            <a:xfrm>
              <a:off x="643115" y="750412"/>
              <a:ext cx="2422300" cy="280204"/>
              <a:chOff x="2948919" y="1364959"/>
              <a:chExt cx="2422300" cy="280204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DD15F2A0-3538-4526-9C29-8BDD948CF0F2}"/>
                  </a:ext>
                </a:extLst>
              </p:cNvPr>
              <p:cNvSpPr/>
              <p:nvPr/>
            </p:nvSpPr>
            <p:spPr>
              <a:xfrm>
                <a:off x="3851219" y="1368163"/>
                <a:ext cx="1520000" cy="277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050" dirty="0"/>
                  <a:t>20-01-2020</a:t>
                </a:r>
                <a:endParaRPr lang="en-IN" sz="1050" dirty="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0B7AADE-E692-462C-A91A-C9229BEF0B1B}"/>
                  </a:ext>
                </a:extLst>
              </p:cNvPr>
              <p:cNvSpPr txBox="1"/>
              <p:nvPr/>
            </p:nvSpPr>
            <p:spPr>
              <a:xfrm>
                <a:off x="2948919" y="1364959"/>
                <a:ext cx="6871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From</a:t>
                </a:r>
                <a:endParaRPr lang="en-IN" sz="1200" b="1" dirty="0"/>
              </a:p>
            </p:txBody>
          </p:sp>
        </p:grpSp>
        <p:sp>
          <p:nvSpPr>
            <p:cNvPr id="95" name="Half Frame 94">
              <a:extLst>
                <a:ext uri="{FF2B5EF4-FFF2-40B4-BE49-F238E27FC236}">
                  <a16:creationId xmlns:a16="http://schemas.microsoft.com/office/drawing/2014/main" id="{4144E54B-634E-4755-82EF-DEE0975C0C1C}"/>
                </a:ext>
              </a:extLst>
            </p:cNvPr>
            <p:cNvSpPr/>
            <p:nvPr/>
          </p:nvSpPr>
          <p:spPr>
            <a:xfrm rot="18867398" flipV="1">
              <a:off x="2758499" y="815495"/>
              <a:ext cx="126720" cy="122409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7894701-F979-4766-AD57-172112216B20}"/>
              </a:ext>
            </a:extLst>
          </p:cNvPr>
          <p:cNvGrpSpPr/>
          <p:nvPr/>
        </p:nvGrpSpPr>
        <p:grpSpPr>
          <a:xfrm>
            <a:off x="8261791" y="738157"/>
            <a:ext cx="1676885" cy="314009"/>
            <a:chOff x="3442571" y="1368162"/>
            <a:chExt cx="1676885" cy="314009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4915298-5820-4438-A243-4971E61372FA}"/>
                </a:ext>
              </a:extLst>
            </p:cNvPr>
            <p:cNvSpPr/>
            <p:nvPr/>
          </p:nvSpPr>
          <p:spPr>
            <a:xfrm>
              <a:off x="3851219" y="1368162"/>
              <a:ext cx="1268237" cy="31400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50" dirty="0"/>
                <a:t>01-04-2020</a:t>
              </a:r>
              <a:endParaRPr lang="en-IN" sz="105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5D7867A-5DE6-4663-8033-AA75DEA6D96B}"/>
                </a:ext>
              </a:extLst>
            </p:cNvPr>
            <p:cNvSpPr txBox="1"/>
            <p:nvPr/>
          </p:nvSpPr>
          <p:spPr>
            <a:xfrm>
              <a:off x="3442571" y="1403209"/>
              <a:ext cx="3316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To</a:t>
              </a:r>
              <a:endParaRPr lang="en-IN" sz="1200" b="1" dirty="0"/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FF89515D-4295-403B-B62C-3C318508DAA9}"/>
              </a:ext>
            </a:extLst>
          </p:cNvPr>
          <p:cNvSpPr txBox="1"/>
          <p:nvPr/>
        </p:nvSpPr>
        <p:spPr>
          <a:xfrm>
            <a:off x="6812844" y="510399"/>
            <a:ext cx="2205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Campaign Measurement Period</a:t>
            </a:r>
            <a:endParaRPr lang="en-IN" sz="1200" b="1" dirty="0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529252E-D433-4D98-BDB1-66695DC39E47}"/>
              </a:ext>
            </a:extLst>
          </p:cNvPr>
          <p:cNvSpPr/>
          <p:nvPr/>
        </p:nvSpPr>
        <p:spPr>
          <a:xfrm rot="16200000">
            <a:off x="-718672" y="5413817"/>
            <a:ext cx="2176396" cy="1635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Our Recommendations </a:t>
            </a:r>
          </a:p>
        </p:txBody>
      </p:sp>
      <p:sp>
        <p:nvSpPr>
          <p:cNvPr id="240" name="Half Frame 239">
            <a:extLst>
              <a:ext uri="{FF2B5EF4-FFF2-40B4-BE49-F238E27FC236}">
                <a16:creationId xmlns:a16="http://schemas.microsoft.com/office/drawing/2014/main" id="{3D6D07CD-9742-47DC-B15E-830C4E7B92DB}"/>
              </a:ext>
            </a:extLst>
          </p:cNvPr>
          <p:cNvSpPr/>
          <p:nvPr/>
        </p:nvSpPr>
        <p:spPr>
          <a:xfrm rot="18867398" flipV="1">
            <a:off x="5698312" y="836735"/>
            <a:ext cx="126720" cy="91968"/>
          </a:xfrm>
          <a:prstGeom prst="halfFram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41" name="Half Frame 240">
            <a:extLst>
              <a:ext uri="{FF2B5EF4-FFF2-40B4-BE49-F238E27FC236}">
                <a16:creationId xmlns:a16="http://schemas.microsoft.com/office/drawing/2014/main" id="{5E7AF395-69B5-4993-A82D-EA265AB259A3}"/>
              </a:ext>
            </a:extLst>
          </p:cNvPr>
          <p:cNvSpPr/>
          <p:nvPr/>
        </p:nvSpPr>
        <p:spPr>
          <a:xfrm rot="18867398" flipV="1">
            <a:off x="9652523" y="850079"/>
            <a:ext cx="126720" cy="91968"/>
          </a:xfrm>
          <a:prstGeom prst="halfFram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42" name="Half Frame 241">
            <a:extLst>
              <a:ext uri="{FF2B5EF4-FFF2-40B4-BE49-F238E27FC236}">
                <a16:creationId xmlns:a16="http://schemas.microsoft.com/office/drawing/2014/main" id="{9D38E01D-6434-405B-B7BE-69F881D4D864}"/>
              </a:ext>
            </a:extLst>
          </p:cNvPr>
          <p:cNvSpPr/>
          <p:nvPr/>
        </p:nvSpPr>
        <p:spPr>
          <a:xfrm rot="18867398" flipV="1">
            <a:off x="1644499" y="822750"/>
            <a:ext cx="126720" cy="91968"/>
          </a:xfrm>
          <a:prstGeom prst="halfFram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EA9A7127-3861-436A-AE77-23F190978B93}"/>
              </a:ext>
            </a:extLst>
          </p:cNvPr>
          <p:cNvSpPr/>
          <p:nvPr/>
        </p:nvSpPr>
        <p:spPr>
          <a:xfrm rot="16200000">
            <a:off x="-1163387" y="2631344"/>
            <a:ext cx="3076571" cy="202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Past Transaction Behavior</a:t>
            </a: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35A2C35-A862-4C4E-970B-0B827C885FF7}"/>
              </a:ext>
            </a:extLst>
          </p:cNvPr>
          <p:cNvSpPr/>
          <p:nvPr/>
        </p:nvSpPr>
        <p:spPr>
          <a:xfrm>
            <a:off x="548171" y="1193162"/>
            <a:ext cx="11370165" cy="30656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4" name="Rectangle: Rounded Corners 303">
            <a:extLst>
              <a:ext uri="{FF2B5EF4-FFF2-40B4-BE49-F238E27FC236}">
                <a16:creationId xmlns:a16="http://schemas.microsoft.com/office/drawing/2014/main" id="{A5D83166-30F0-444E-B60D-979E76561E9B}"/>
              </a:ext>
            </a:extLst>
          </p:cNvPr>
          <p:cNvSpPr/>
          <p:nvPr/>
        </p:nvSpPr>
        <p:spPr>
          <a:xfrm>
            <a:off x="673946" y="1249706"/>
            <a:ext cx="3266576" cy="2959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/>
              <a:t>8. Do You want to run a Campaign for an existing client?</a:t>
            </a:r>
            <a:endParaRPr lang="en-IN" sz="1050" dirty="0"/>
          </a:p>
        </p:txBody>
      </p:sp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9D57A388-581E-44D7-87E7-A0E8BD4101EA}"/>
              </a:ext>
            </a:extLst>
          </p:cNvPr>
          <p:cNvSpPr/>
          <p:nvPr/>
        </p:nvSpPr>
        <p:spPr>
          <a:xfrm>
            <a:off x="6075853" y="1246009"/>
            <a:ext cx="2663439" cy="2367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If Yes? What is the AUM for client in Fund &gt;=</a:t>
            </a:r>
            <a:endParaRPr lang="en-IN" sz="1050" dirty="0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9ABDA83F-F2F5-477F-87CA-3F6126B1885A}"/>
              </a:ext>
            </a:extLst>
          </p:cNvPr>
          <p:cNvSpPr/>
          <p:nvPr/>
        </p:nvSpPr>
        <p:spPr>
          <a:xfrm>
            <a:off x="9003363" y="1228029"/>
            <a:ext cx="1059479" cy="262439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3000000</a:t>
            </a:r>
            <a:endParaRPr lang="en-IN" sz="105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304278-EFDD-45DE-BE39-954AED7D3D8B}"/>
              </a:ext>
            </a:extLst>
          </p:cNvPr>
          <p:cNvGrpSpPr/>
          <p:nvPr/>
        </p:nvGrpSpPr>
        <p:grpSpPr>
          <a:xfrm>
            <a:off x="4363333" y="1250741"/>
            <a:ext cx="965097" cy="276999"/>
            <a:chOff x="1644066" y="4025107"/>
            <a:chExt cx="965097" cy="276999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5A3E66-145F-471F-BFCE-1819C2C37954}"/>
                </a:ext>
              </a:extLst>
            </p:cNvPr>
            <p:cNvSpPr txBox="1"/>
            <p:nvPr/>
          </p:nvSpPr>
          <p:spPr>
            <a:xfrm>
              <a:off x="1980882" y="4025107"/>
              <a:ext cx="6282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Yes </a:t>
              </a:r>
              <a:endParaRPr lang="en-IN" sz="12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CFB445B-53C3-40EA-94DD-086499A269E3}"/>
                </a:ext>
              </a:extLst>
            </p:cNvPr>
            <p:cNvSpPr/>
            <p:nvPr/>
          </p:nvSpPr>
          <p:spPr>
            <a:xfrm>
              <a:off x="1644066" y="4099405"/>
              <a:ext cx="200839" cy="1385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1CEA69DD-D69D-4FEF-8336-E6FCD02CF26C}"/>
              </a:ext>
            </a:extLst>
          </p:cNvPr>
          <p:cNvGrpSpPr/>
          <p:nvPr/>
        </p:nvGrpSpPr>
        <p:grpSpPr>
          <a:xfrm>
            <a:off x="5279123" y="1233004"/>
            <a:ext cx="965097" cy="276999"/>
            <a:chOff x="1644066" y="4025107"/>
            <a:chExt cx="965097" cy="276999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B16C460B-AFFD-4161-AD88-3B6145906C8A}"/>
                </a:ext>
              </a:extLst>
            </p:cNvPr>
            <p:cNvSpPr txBox="1"/>
            <p:nvPr/>
          </p:nvSpPr>
          <p:spPr>
            <a:xfrm>
              <a:off x="1980882" y="4025107"/>
              <a:ext cx="6282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 </a:t>
              </a:r>
              <a:endParaRPr lang="en-IN" sz="1200" dirty="0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8C8499AA-3289-4421-8397-4432A24F39C3}"/>
                </a:ext>
              </a:extLst>
            </p:cNvPr>
            <p:cNvSpPr/>
            <p:nvPr/>
          </p:nvSpPr>
          <p:spPr>
            <a:xfrm>
              <a:off x="1644066" y="4099405"/>
              <a:ext cx="200839" cy="1385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23" name="Rectangle 322">
            <a:extLst>
              <a:ext uri="{FF2B5EF4-FFF2-40B4-BE49-F238E27FC236}">
                <a16:creationId xmlns:a16="http://schemas.microsoft.com/office/drawing/2014/main" id="{30A70C49-8580-4DE9-9AE9-218974F60FFC}"/>
              </a:ext>
            </a:extLst>
          </p:cNvPr>
          <p:cNvSpPr/>
          <p:nvPr/>
        </p:nvSpPr>
        <p:spPr>
          <a:xfrm>
            <a:off x="9003309" y="1642457"/>
            <a:ext cx="1060704" cy="265176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20000</a:t>
            </a:r>
            <a:endParaRPr lang="en-IN" sz="1050" dirty="0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193FAC5B-A5A0-43DB-B837-C56D2441643C}"/>
              </a:ext>
            </a:extLst>
          </p:cNvPr>
          <p:cNvSpPr/>
          <p:nvPr/>
        </p:nvSpPr>
        <p:spPr>
          <a:xfrm>
            <a:off x="9003309" y="1964562"/>
            <a:ext cx="1060704" cy="265176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20000</a:t>
            </a:r>
            <a:endParaRPr lang="en-IN" sz="1050" dirty="0"/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21CFC6E0-305B-4C5D-937D-1AEAD5715F13}"/>
              </a:ext>
            </a:extLst>
          </p:cNvPr>
          <p:cNvSpPr/>
          <p:nvPr/>
        </p:nvSpPr>
        <p:spPr>
          <a:xfrm>
            <a:off x="9003309" y="2278183"/>
            <a:ext cx="1060704" cy="265176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20000</a:t>
            </a:r>
            <a:endParaRPr lang="en-IN" sz="1050" dirty="0"/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24B33CE7-9B26-4981-851F-E1DFA6B47219}"/>
              </a:ext>
            </a:extLst>
          </p:cNvPr>
          <p:cNvSpPr/>
          <p:nvPr/>
        </p:nvSpPr>
        <p:spPr>
          <a:xfrm>
            <a:off x="9003309" y="2607644"/>
            <a:ext cx="1060704" cy="265176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20000</a:t>
            </a:r>
            <a:endParaRPr lang="en-IN" sz="1050" dirty="0"/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F04EAFC5-0F1D-48CE-B552-D6E38CE1520E}"/>
              </a:ext>
            </a:extLst>
          </p:cNvPr>
          <p:cNvSpPr/>
          <p:nvPr/>
        </p:nvSpPr>
        <p:spPr>
          <a:xfrm>
            <a:off x="9003309" y="2936907"/>
            <a:ext cx="1060704" cy="265176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20000</a:t>
            </a:r>
            <a:endParaRPr lang="en-IN" sz="105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A1F43A-C17F-41A0-BECD-9EBBFDD23EDC}"/>
              </a:ext>
            </a:extLst>
          </p:cNvPr>
          <p:cNvGrpSpPr/>
          <p:nvPr/>
        </p:nvGrpSpPr>
        <p:grpSpPr>
          <a:xfrm>
            <a:off x="10178795" y="1669099"/>
            <a:ext cx="549060" cy="1472964"/>
            <a:chOff x="10112596" y="1908549"/>
            <a:chExt cx="549060" cy="1472964"/>
          </a:xfrm>
        </p:grpSpPr>
        <p:sp>
          <p:nvSpPr>
            <p:cNvPr id="381" name="Rectangle: Rounded Corners 380">
              <a:extLst>
                <a:ext uri="{FF2B5EF4-FFF2-40B4-BE49-F238E27FC236}">
                  <a16:creationId xmlns:a16="http://schemas.microsoft.com/office/drawing/2014/main" id="{52DF4323-884F-4790-81AF-5A5DBC69CE36}"/>
                </a:ext>
              </a:extLst>
            </p:cNvPr>
            <p:cNvSpPr/>
            <p:nvPr/>
          </p:nvSpPr>
          <p:spPr>
            <a:xfrm>
              <a:off x="10112596" y="1908549"/>
              <a:ext cx="507364" cy="22036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GBP</a:t>
              </a:r>
              <a:endParaRPr lang="en-IN" sz="1050" dirty="0"/>
            </a:p>
          </p:txBody>
        </p:sp>
        <p:sp>
          <p:nvSpPr>
            <p:cNvPr id="389" name="Rectangle: Rounded Corners 388">
              <a:extLst>
                <a:ext uri="{FF2B5EF4-FFF2-40B4-BE49-F238E27FC236}">
                  <a16:creationId xmlns:a16="http://schemas.microsoft.com/office/drawing/2014/main" id="{B7BA6D9C-FEA1-496E-8AA7-003A0AA3E0E8}"/>
                </a:ext>
              </a:extLst>
            </p:cNvPr>
            <p:cNvSpPr/>
            <p:nvPr/>
          </p:nvSpPr>
          <p:spPr>
            <a:xfrm>
              <a:off x="10126164" y="2230319"/>
              <a:ext cx="507364" cy="22036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GBP</a:t>
              </a:r>
              <a:endParaRPr lang="en-IN" sz="1050" dirty="0"/>
            </a:p>
          </p:txBody>
        </p:sp>
        <p:sp>
          <p:nvSpPr>
            <p:cNvPr id="401" name="Rectangle: Rounded Corners 400">
              <a:extLst>
                <a:ext uri="{FF2B5EF4-FFF2-40B4-BE49-F238E27FC236}">
                  <a16:creationId xmlns:a16="http://schemas.microsoft.com/office/drawing/2014/main" id="{EF5E99B5-5EBC-43E6-9425-B3712D48EC0D}"/>
                </a:ext>
              </a:extLst>
            </p:cNvPr>
            <p:cNvSpPr/>
            <p:nvPr/>
          </p:nvSpPr>
          <p:spPr>
            <a:xfrm>
              <a:off x="10145356" y="2540894"/>
              <a:ext cx="507364" cy="22036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GBP</a:t>
              </a:r>
              <a:endParaRPr lang="en-IN" sz="1050" dirty="0"/>
            </a:p>
          </p:txBody>
        </p:sp>
        <p:sp>
          <p:nvSpPr>
            <p:cNvPr id="413" name="Rectangle: Rounded Corners 412">
              <a:extLst>
                <a:ext uri="{FF2B5EF4-FFF2-40B4-BE49-F238E27FC236}">
                  <a16:creationId xmlns:a16="http://schemas.microsoft.com/office/drawing/2014/main" id="{EECAD422-5858-4E2C-8DB9-EC9AA0BEDABD}"/>
                </a:ext>
              </a:extLst>
            </p:cNvPr>
            <p:cNvSpPr/>
            <p:nvPr/>
          </p:nvSpPr>
          <p:spPr>
            <a:xfrm>
              <a:off x="10154292" y="2861517"/>
              <a:ext cx="507364" cy="22036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GBP</a:t>
              </a:r>
              <a:endParaRPr lang="en-IN" sz="1050" dirty="0"/>
            </a:p>
          </p:txBody>
        </p:sp>
        <p:sp>
          <p:nvSpPr>
            <p:cNvPr id="425" name="Rectangle: Rounded Corners 424">
              <a:extLst>
                <a:ext uri="{FF2B5EF4-FFF2-40B4-BE49-F238E27FC236}">
                  <a16:creationId xmlns:a16="http://schemas.microsoft.com/office/drawing/2014/main" id="{621FCA88-6046-4C26-A8EC-C14B1FF0C305}"/>
                </a:ext>
              </a:extLst>
            </p:cNvPr>
            <p:cNvSpPr/>
            <p:nvPr/>
          </p:nvSpPr>
          <p:spPr>
            <a:xfrm>
              <a:off x="10145356" y="3161148"/>
              <a:ext cx="507364" cy="22036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GBP</a:t>
              </a:r>
              <a:endParaRPr lang="en-IN" sz="1050" dirty="0"/>
            </a:p>
          </p:txBody>
        </p:sp>
      </p:grpSp>
      <p:sp>
        <p:nvSpPr>
          <p:cNvPr id="442" name="Rectangle: Rounded Corners 441">
            <a:extLst>
              <a:ext uri="{FF2B5EF4-FFF2-40B4-BE49-F238E27FC236}">
                <a16:creationId xmlns:a16="http://schemas.microsoft.com/office/drawing/2014/main" id="{F20AACAA-2AA0-4F2F-82F2-003451B6063F}"/>
              </a:ext>
            </a:extLst>
          </p:cNvPr>
          <p:cNvSpPr/>
          <p:nvPr/>
        </p:nvSpPr>
        <p:spPr>
          <a:xfrm>
            <a:off x="726652" y="3315571"/>
            <a:ext cx="3266576" cy="27042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Wallet Size in IA Sector </a:t>
            </a:r>
            <a:endParaRPr lang="en-IN" sz="105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7A4968E-273F-4A91-9DC2-7AB32103C511}"/>
              </a:ext>
            </a:extLst>
          </p:cNvPr>
          <p:cNvGrpSpPr/>
          <p:nvPr/>
        </p:nvGrpSpPr>
        <p:grpSpPr>
          <a:xfrm>
            <a:off x="5286633" y="3340201"/>
            <a:ext cx="1029092" cy="187493"/>
            <a:chOff x="5249908" y="3522634"/>
            <a:chExt cx="1339673" cy="229121"/>
          </a:xfrm>
        </p:grpSpPr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7584FC09-C9C4-4B0A-8D46-D2528DF373FD}"/>
                </a:ext>
              </a:extLst>
            </p:cNvPr>
            <p:cNvSpPr/>
            <p:nvPr/>
          </p:nvSpPr>
          <p:spPr>
            <a:xfrm>
              <a:off x="5249908" y="3522634"/>
              <a:ext cx="1339673" cy="22912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50" dirty="0"/>
                <a:t>Last 1 Year</a:t>
              </a:r>
              <a:endParaRPr lang="en-IN" sz="1050" dirty="0"/>
            </a:p>
          </p:txBody>
        </p:sp>
        <p:sp>
          <p:nvSpPr>
            <p:cNvPr id="449" name="Half Frame 448">
              <a:extLst>
                <a:ext uri="{FF2B5EF4-FFF2-40B4-BE49-F238E27FC236}">
                  <a16:creationId xmlns:a16="http://schemas.microsoft.com/office/drawing/2014/main" id="{2626422A-5F0C-4EB7-9BB7-0DCB1F7C6409}"/>
                </a:ext>
              </a:extLst>
            </p:cNvPr>
            <p:cNvSpPr/>
            <p:nvPr/>
          </p:nvSpPr>
          <p:spPr>
            <a:xfrm rot="18867398" flipV="1">
              <a:off x="6402857" y="3548183"/>
              <a:ext cx="92463" cy="129304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sp>
        <p:nvSpPr>
          <p:cNvPr id="450" name="Rectangle 449">
            <a:extLst>
              <a:ext uri="{FF2B5EF4-FFF2-40B4-BE49-F238E27FC236}">
                <a16:creationId xmlns:a16="http://schemas.microsoft.com/office/drawing/2014/main" id="{AC907686-70B6-4F10-81AE-C13FF5569066}"/>
              </a:ext>
            </a:extLst>
          </p:cNvPr>
          <p:cNvSpPr/>
          <p:nvPr/>
        </p:nvSpPr>
        <p:spPr>
          <a:xfrm>
            <a:off x="9003309" y="3315571"/>
            <a:ext cx="1060704" cy="265176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20000</a:t>
            </a:r>
            <a:endParaRPr lang="en-IN" sz="1050" dirty="0"/>
          </a:p>
        </p:txBody>
      </p:sp>
      <p:sp>
        <p:nvSpPr>
          <p:cNvPr id="451" name="Rectangle: Rounded Corners 450">
            <a:extLst>
              <a:ext uri="{FF2B5EF4-FFF2-40B4-BE49-F238E27FC236}">
                <a16:creationId xmlns:a16="http://schemas.microsoft.com/office/drawing/2014/main" id="{0069660E-3EC6-4590-BC25-0D70D1E445A8}"/>
              </a:ext>
            </a:extLst>
          </p:cNvPr>
          <p:cNvSpPr/>
          <p:nvPr/>
        </p:nvSpPr>
        <p:spPr>
          <a:xfrm>
            <a:off x="10220491" y="3327042"/>
            <a:ext cx="507364" cy="22036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GBP</a:t>
            </a:r>
            <a:endParaRPr lang="en-IN" sz="1050" dirty="0"/>
          </a:p>
        </p:txBody>
      </p:sp>
      <p:sp>
        <p:nvSpPr>
          <p:cNvPr id="452" name="Rectangle: Rounded Corners 451">
            <a:extLst>
              <a:ext uri="{FF2B5EF4-FFF2-40B4-BE49-F238E27FC236}">
                <a16:creationId xmlns:a16="http://schemas.microsoft.com/office/drawing/2014/main" id="{9997FAB1-AA21-41F8-8D7D-8D20AA2F163A}"/>
              </a:ext>
            </a:extLst>
          </p:cNvPr>
          <p:cNvSpPr/>
          <p:nvPr/>
        </p:nvSpPr>
        <p:spPr>
          <a:xfrm>
            <a:off x="726652" y="3818922"/>
            <a:ext cx="3266576" cy="27042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Total AUM with the Asset Manager Now (Our Client)</a:t>
            </a:r>
            <a:endParaRPr lang="en-IN" sz="1050" dirty="0"/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07CE4134-B195-46CE-9BFA-653FEC8C9348}"/>
              </a:ext>
            </a:extLst>
          </p:cNvPr>
          <p:cNvSpPr/>
          <p:nvPr/>
        </p:nvSpPr>
        <p:spPr>
          <a:xfrm>
            <a:off x="9015755" y="3756332"/>
            <a:ext cx="1060704" cy="265176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20000</a:t>
            </a:r>
            <a:endParaRPr lang="en-IN" sz="1050" dirty="0"/>
          </a:p>
        </p:txBody>
      </p:sp>
      <p:sp>
        <p:nvSpPr>
          <p:cNvPr id="457" name="Rectangle: Rounded Corners 456">
            <a:extLst>
              <a:ext uri="{FF2B5EF4-FFF2-40B4-BE49-F238E27FC236}">
                <a16:creationId xmlns:a16="http://schemas.microsoft.com/office/drawing/2014/main" id="{D73A9BD4-9CC5-4FBC-B936-6A1D4945BE63}"/>
              </a:ext>
            </a:extLst>
          </p:cNvPr>
          <p:cNvSpPr/>
          <p:nvPr/>
        </p:nvSpPr>
        <p:spPr>
          <a:xfrm>
            <a:off x="10220491" y="3778738"/>
            <a:ext cx="507364" cy="22036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GBP</a:t>
            </a:r>
            <a:endParaRPr lang="en-IN" sz="1050" dirty="0"/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B0E13457-95EF-4533-945F-837AA7AEF7B4}"/>
              </a:ext>
            </a:extLst>
          </p:cNvPr>
          <p:cNvSpPr/>
          <p:nvPr/>
        </p:nvSpPr>
        <p:spPr>
          <a:xfrm>
            <a:off x="549062" y="4386011"/>
            <a:ext cx="3300559" cy="212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Propensity to invest among Prospects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BD17DB-15DB-4910-9B60-459AFFA81CAA}"/>
              </a:ext>
            </a:extLst>
          </p:cNvPr>
          <p:cNvSpPr/>
          <p:nvPr/>
        </p:nvSpPr>
        <p:spPr>
          <a:xfrm>
            <a:off x="599655" y="4710545"/>
            <a:ext cx="11258881" cy="18732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116B94-7679-45C9-A3C2-EAC9C207C711}"/>
              </a:ext>
            </a:extLst>
          </p:cNvPr>
          <p:cNvSpPr txBox="1"/>
          <p:nvPr/>
        </p:nvSpPr>
        <p:spPr>
          <a:xfrm>
            <a:off x="826212" y="4776891"/>
            <a:ext cx="7074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 recommend 150 Prospects based on their similar Investment pattern to existing clients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Depending on how broad or targeted your campaign is pick the most likely set of prospects.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745E4C5-D445-4C78-AAE9-2E60338F2692}"/>
              </a:ext>
            </a:extLst>
          </p:cNvPr>
          <p:cNvSpPr/>
          <p:nvPr/>
        </p:nvSpPr>
        <p:spPr>
          <a:xfrm>
            <a:off x="997527" y="5529639"/>
            <a:ext cx="4947476" cy="103384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66CE42-E605-4C38-9861-E219526D46E7}"/>
              </a:ext>
            </a:extLst>
          </p:cNvPr>
          <p:cNvSpPr txBox="1"/>
          <p:nvPr/>
        </p:nvSpPr>
        <p:spPr>
          <a:xfrm>
            <a:off x="6096000" y="5221862"/>
            <a:ext cx="537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47</a:t>
            </a:r>
            <a:endParaRPr lang="en-IN" sz="1400" dirty="0"/>
          </a:p>
        </p:txBody>
      </p:sp>
      <p:sp>
        <p:nvSpPr>
          <p:cNvPr id="461" name="Rectangle: Rounded Corners 460">
            <a:extLst>
              <a:ext uri="{FF2B5EF4-FFF2-40B4-BE49-F238E27FC236}">
                <a16:creationId xmlns:a16="http://schemas.microsoft.com/office/drawing/2014/main" id="{032DEB2C-AD43-4053-B8AF-2FE711F35190}"/>
              </a:ext>
            </a:extLst>
          </p:cNvPr>
          <p:cNvSpPr/>
          <p:nvPr/>
        </p:nvSpPr>
        <p:spPr>
          <a:xfrm>
            <a:off x="6102708" y="5515778"/>
            <a:ext cx="4947476" cy="10338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7BF42392-9FC7-4622-B930-68AF873A049F}"/>
              </a:ext>
            </a:extLst>
          </p:cNvPr>
          <p:cNvSpPr txBox="1"/>
          <p:nvPr/>
        </p:nvSpPr>
        <p:spPr>
          <a:xfrm>
            <a:off x="997526" y="5718609"/>
            <a:ext cx="537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IN" sz="1400" dirty="0"/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1118A842-DE52-4D2E-A1B5-20C87CA37370}"/>
              </a:ext>
            </a:extLst>
          </p:cNvPr>
          <p:cNvSpPr txBox="1"/>
          <p:nvPr/>
        </p:nvSpPr>
        <p:spPr>
          <a:xfrm>
            <a:off x="10654145" y="5739272"/>
            <a:ext cx="537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150</a:t>
            </a:r>
            <a:endParaRPr lang="en-IN" sz="1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53304A0-BBF4-432F-883A-3217E5718619}"/>
              </a:ext>
            </a:extLst>
          </p:cNvPr>
          <p:cNvSpPr/>
          <p:nvPr/>
        </p:nvSpPr>
        <p:spPr>
          <a:xfrm>
            <a:off x="9150026" y="6122710"/>
            <a:ext cx="2459639" cy="374123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Add to my Target List</a:t>
            </a:r>
            <a:endParaRPr lang="en-IN" sz="1200" b="1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0F3E8B-BE2F-4B1D-BC0E-F39B4C356895}"/>
              </a:ext>
            </a:extLst>
          </p:cNvPr>
          <p:cNvSpPr/>
          <p:nvPr/>
        </p:nvSpPr>
        <p:spPr>
          <a:xfrm>
            <a:off x="5734848" y="5408811"/>
            <a:ext cx="500630" cy="31409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2" name="Rectangle: Rounded Corners 461">
            <a:extLst>
              <a:ext uri="{FF2B5EF4-FFF2-40B4-BE49-F238E27FC236}">
                <a16:creationId xmlns:a16="http://schemas.microsoft.com/office/drawing/2014/main" id="{0B998E31-C501-47AA-9EED-A34B815D854D}"/>
              </a:ext>
            </a:extLst>
          </p:cNvPr>
          <p:cNvSpPr/>
          <p:nvPr/>
        </p:nvSpPr>
        <p:spPr>
          <a:xfrm>
            <a:off x="10199643" y="1257980"/>
            <a:ext cx="507364" cy="22036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GBP</a:t>
            </a:r>
            <a:endParaRPr lang="en-IN" sz="1050" dirty="0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B72B8B95-BC98-46BC-9CA8-AD1B329FC68D}"/>
              </a:ext>
            </a:extLst>
          </p:cNvPr>
          <p:cNvSpPr/>
          <p:nvPr/>
        </p:nvSpPr>
        <p:spPr>
          <a:xfrm flipH="1">
            <a:off x="4418536" y="1349239"/>
            <a:ext cx="90432" cy="9684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BFFEF7-0BDE-4D4C-9617-B5DB81EDCDE0}"/>
              </a:ext>
            </a:extLst>
          </p:cNvPr>
          <p:cNvGrpSpPr/>
          <p:nvPr/>
        </p:nvGrpSpPr>
        <p:grpSpPr>
          <a:xfrm>
            <a:off x="691635" y="1615635"/>
            <a:ext cx="7377480" cy="1581862"/>
            <a:chOff x="686444" y="1953438"/>
            <a:chExt cx="7377480" cy="1581862"/>
          </a:xfrm>
        </p:grpSpPr>
        <p:sp>
          <p:nvSpPr>
            <p:cNvPr id="305" name="Rectangle: Rounded Corners 304">
              <a:extLst>
                <a:ext uri="{FF2B5EF4-FFF2-40B4-BE49-F238E27FC236}">
                  <a16:creationId xmlns:a16="http://schemas.microsoft.com/office/drawing/2014/main" id="{E31F8B2E-6A93-4691-A899-49C58B38EEE3}"/>
                </a:ext>
              </a:extLst>
            </p:cNvPr>
            <p:cNvSpPr/>
            <p:nvPr/>
          </p:nvSpPr>
          <p:spPr>
            <a:xfrm>
              <a:off x="686444" y="1990105"/>
              <a:ext cx="1492050" cy="221348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/>
                <a:t>9. Total Investment </a:t>
              </a:r>
              <a:endParaRPr lang="en-IN" sz="1050" dirty="0"/>
            </a:p>
          </p:txBody>
        </p:sp>
        <p:sp>
          <p:nvSpPr>
            <p:cNvPr id="383" name="Rectangle: Rounded Corners 382">
              <a:extLst>
                <a:ext uri="{FF2B5EF4-FFF2-40B4-BE49-F238E27FC236}">
                  <a16:creationId xmlns:a16="http://schemas.microsoft.com/office/drawing/2014/main" id="{9DEDDFCA-789C-4D48-9606-38663F17ED9E}"/>
                </a:ext>
              </a:extLst>
            </p:cNvPr>
            <p:cNvSpPr/>
            <p:nvPr/>
          </p:nvSpPr>
          <p:spPr>
            <a:xfrm>
              <a:off x="686444" y="2311875"/>
              <a:ext cx="1492050" cy="221348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/>
                <a:t>10. Total Money Out</a:t>
              </a:r>
              <a:endParaRPr lang="en-IN" sz="1050" dirty="0"/>
            </a:p>
          </p:txBody>
        </p:sp>
        <p:sp>
          <p:nvSpPr>
            <p:cNvPr id="395" name="Rectangle: Rounded Corners 394">
              <a:extLst>
                <a:ext uri="{FF2B5EF4-FFF2-40B4-BE49-F238E27FC236}">
                  <a16:creationId xmlns:a16="http://schemas.microsoft.com/office/drawing/2014/main" id="{44AA544D-9F6D-4CFB-9F19-C5E898F6233E}"/>
                </a:ext>
              </a:extLst>
            </p:cNvPr>
            <p:cNvSpPr/>
            <p:nvPr/>
          </p:nvSpPr>
          <p:spPr>
            <a:xfrm>
              <a:off x="686444" y="2622450"/>
              <a:ext cx="1492050" cy="221348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/>
                <a:t>11. Switch In</a:t>
              </a:r>
              <a:endParaRPr lang="en-IN" sz="1050" dirty="0"/>
            </a:p>
          </p:txBody>
        </p:sp>
        <p:sp>
          <p:nvSpPr>
            <p:cNvPr id="407" name="Rectangle: Rounded Corners 406">
              <a:extLst>
                <a:ext uri="{FF2B5EF4-FFF2-40B4-BE49-F238E27FC236}">
                  <a16:creationId xmlns:a16="http://schemas.microsoft.com/office/drawing/2014/main" id="{85C48BCF-1EB6-42A3-AAC2-BEA35D441586}"/>
                </a:ext>
              </a:extLst>
            </p:cNvPr>
            <p:cNvSpPr/>
            <p:nvPr/>
          </p:nvSpPr>
          <p:spPr>
            <a:xfrm>
              <a:off x="686444" y="2943073"/>
              <a:ext cx="1492050" cy="221348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/>
                <a:t>12. Switch Out</a:t>
              </a:r>
              <a:endParaRPr lang="en-IN" sz="1050" dirty="0"/>
            </a:p>
          </p:txBody>
        </p:sp>
        <p:sp>
          <p:nvSpPr>
            <p:cNvPr id="419" name="Rectangle: Rounded Corners 418">
              <a:extLst>
                <a:ext uri="{FF2B5EF4-FFF2-40B4-BE49-F238E27FC236}">
                  <a16:creationId xmlns:a16="http://schemas.microsoft.com/office/drawing/2014/main" id="{C6FC26B4-F8F9-4881-BA8D-E1FBECD13C0D}"/>
                </a:ext>
              </a:extLst>
            </p:cNvPr>
            <p:cNvSpPr/>
            <p:nvPr/>
          </p:nvSpPr>
          <p:spPr>
            <a:xfrm>
              <a:off x="686444" y="3242704"/>
              <a:ext cx="1492050" cy="221348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/>
                <a:t>13. Redemption</a:t>
              </a:r>
              <a:endParaRPr lang="en-IN" sz="1050" dirty="0"/>
            </a:p>
          </p:txBody>
        </p: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BD5AB480-34B9-44F7-98CE-B7E8B5702288}"/>
                </a:ext>
              </a:extLst>
            </p:cNvPr>
            <p:cNvGrpSpPr/>
            <p:nvPr/>
          </p:nvGrpSpPr>
          <p:grpSpPr>
            <a:xfrm>
              <a:off x="6999813" y="1953438"/>
              <a:ext cx="1064111" cy="262299"/>
              <a:chOff x="4801570" y="2876578"/>
              <a:chExt cx="1268237" cy="314009"/>
            </a:xfrm>
          </p:grpSpPr>
          <p:sp>
            <p:nvSpPr>
              <p:cNvPr id="364" name="Rectangle 363">
                <a:extLst>
                  <a:ext uri="{FF2B5EF4-FFF2-40B4-BE49-F238E27FC236}">
                    <a16:creationId xmlns:a16="http://schemas.microsoft.com/office/drawing/2014/main" id="{1E4A1C0A-8B70-4B5E-ACB0-595EEC1F45FF}"/>
                  </a:ext>
                </a:extLst>
              </p:cNvPr>
              <p:cNvSpPr/>
              <p:nvPr/>
            </p:nvSpPr>
            <p:spPr>
              <a:xfrm>
                <a:off x="4801570" y="2876578"/>
                <a:ext cx="1268237" cy="31400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050" dirty="0"/>
                  <a:t>At least</a:t>
                </a:r>
                <a:endParaRPr lang="en-IN" sz="1050" dirty="0"/>
              </a:p>
            </p:txBody>
          </p:sp>
          <p:sp>
            <p:nvSpPr>
              <p:cNvPr id="365" name="Half Frame 364">
                <a:extLst>
                  <a:ext uri="{FF2B5EF4-FFF2-40B4-BE49-F238E27FC236}">
                    <a16:creationId xmlns:a16="http://schemas.microsoft.com/office/drawing/2014/main" id="{70E9AEB0-B114-42E1-9169-F765250D2DDB}"/>
                  </a:ext>
                </a:extLst>
              </p:cNvPr>
              <p:cNvSpPr/>
              <p:nvPr/>
            </p:nvSpPr>
            <p:spPr>
              <a:xfrm rot="18867398" flipV="1">
                <a:off x="5873447" y="2938993"/>
                <a:ext cx="126720" cy="122409"/>
              </a:xfrm>
              <a:prstGeom prst="halfFram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509232C0-39BB-43B1-B50B-0677D24F7A88}"/>
                </a:ext>
              </a:extLst>
            </p:cNvPr>
            <p:cNvGrpSpPr/>
            <p:nvPr/>
          </p:nvGrpSpPr>
          <p:grpSpPr>
            <a:xfrm>
              <a:off x="7002129" y="2274910"/>
              <a:ext cx="1059479" cy="265176"/>
              <a:chOff x="4801570" y="2876578"/>
              <a:chExt cx="1268237" cy="328589"/>
            </a:xfrm>
          </p:grpSpPr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48E701AB-A2B0-484E-A51F-8A745F61B940}"/>
                  </a:ext>
                </a:extLst>
              </p:cNvPr>
              <p:cNvSpPr/>
              <p:nvPr/>
            </p:nvSpPr>
            <p:spPr>
              <a:xfrm>
                <a:off x="4801570" y="2876578"/>
                <a:ext cx="1268237" cy="32858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050" dirty="0"/>
                  <a:t>At most</a:t>
                </a:r>
                <a:endParaRPr lang="en-IN" sz="1050" dirty="0"/>
              </a:p>
            </p:txBody>
          </p:sp>
          <p:sp>
            <p:nvSpPr>
              <p:cNvPr id="393" name="Half Frame 392">
                <a:extLst>
                  <a:ext uri="{FF2B5EF4-FFF2-40B4-BE49-F238E27FC236}">
                    <a16:creationId xmlns:a16="http://schemas.microsoft.com/office/drawing/2014/main" id="{AE72D240-C378-4668-9B6D-98212FA6C5E6}"/>
                  </a:ext>
                </a:extLst>
              </p:cNvPr>
              <p:cNvSpPr/>
              <p:nvPr/>
            </p:nvSpPr>
            <p:spPr>
              <a:xfrm rot="18867398" flipV="1">
                <a:off x="5873447" y="2938993"/>
                <a:ext cx="126720" cy="122409"/>
              </a:xfrm>
              <a:prstGeom prst="halfFram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96" name="Group 395">
              <a:extLst>
                <a:ext uri="{FF2B5EF4-FFF2-40B4-BE49-F238E27FC236}">
                  <a16:creationId xmlns:a16="http://schemas.microsoft.com/office/drawing/2014/main" id="{9E5B50BC-2B12-4965-B0C1-CDAA379E8CBC}"/>
                </a:ext>
              </a:extLst>
            </p:cNvPr>
            <p:cNvGrpSpPr/>
            <p:nvPr/>
          </p:nvGrpSpPr>
          <p:grpSpPr>
            <a:xfrm>
              <a:off x="7011725" y="2598187"/>
              <a:ext cx="1040287" cy="242466"/>
              <a:chOff x="4801570" y="2876578"/>
              <a:chExt cx="1268237" cy="314009"/>
            </a:xfrm>
          </p:grpSpPr>
          <p:sp>
            <p:nvSpPr>
              <p:cNvPr id="404" name="Rectangle 403">
                <a:extLst>
                  <a:ext uri="{FF2B5EF4-FFF2-40B4-BE49-F238E27FC236}">
                    <a16:creationId xmlns:a16="http://schemas.microsoft.com/office/drawing/2014/main" id="{7F2DDB39-EFF0-4E0C-9C0F-E17AE0132307}"/>
                  </a:ext>
                </a:extLst>
              </p:cNvPr>
              <p:cNvSpPr/>
              <p:nvPr/>
            </p:nvSpPr>
            <p:spPr>
              <a:xfrm>
                <a:off x="4801570" y="2876578"/>
                <a:ext cx="1268237" cy="31400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050" dirty="0"/>
                  <a:t>At least</a:t>
                </a:r>
                <a:endParaRPr lang="en-IN" sz="1050" dirty="0"/>
              </a:p>
            </p:txBody>
          </p:sp>
          <p:sp>
            <p:nvSpPr>
              <p:cNvPr id="405" name="Half Frame 404">
                <a:extLst>
                  <a:ext uri="{FF2B5EF4-FFF2-40B4-BE49-F238E27FC236}">
                    <a16:creationId xmlns:a16="http://schemas.microsoft.com/office/drawing/2014/main" id="{DE0573BB-0B33-4175-BD18-BDDD3DB5BFFC}"/>
                  </a:ext>
                </a:extLst>
              </p:cNvPr>
              <p:cNvSpPr/>
              <p:nvPr/>
            </p:nvSpPr>
            <p:spPr>
              <a:xfrm rot="18867398" flipV="1">
                <a:off x="5873447" y="2938993"/>
                <a:ext cx="126720" cy="122409"/>
              </a:xfrm>
              <a:prstGeom prst="halfFram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644F843C-B1A0-44C5-A6E1-1435639A9FEC}"/>
                </a:ext>
              </a:extLst>
            </p:cNvPr>
            <p:cNvGrpSpPr/>
            <p:nvPr/>
          </p:nvGrpSpPr>
          <p:grpSpPr>
            <a:xfrm>
              <a:off x="7016193" y="2932139"/>
              <a:ext cx="1031351" cy="229121"/>
              <a:chOff x="4801570" y="2876578"/>
              <a:chExt cx="1268237" cy="314009"/>
            </a:xfrm>
          </p:grpSpPr>
          <p:sp>
            <p:nvSpPr>
              <p:cNvPr id="416" name="Rectangle 415">
                <a:extLst>
                  <a:ext uri="{FF2B5EF4-FFF2-40B4-BE49-F238E27FC236}">
                    <a16:creationId xmlns:a16="http://schemas.microsoft.com/office/drawing/2014/main" id="{D6CAB80A-3FB4-4EAF-8900-F044E0AF2B04}"/>
                  </a:ext>
                </a:extLst>
              </p:cNvPr>
              <p:cNvSpPr/>
              <p:nvPr/>
            </p:nvSpPr>
            <p:spPr>
              <a:xfrm>
                <a:off x="4801570" y="2876578"/>
                <a:ext cx="1268237" cy="31400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050" dirty="0"/>
                  <a:t>At most</a:t>
                </a:r>
                <a:endParaRPr lang="en-IN" sz="1050" dirty="0"/>
              </a:p>
            </p:txBody>
          </p:sp>
          <p:sp>
            <p:nvSpPr>
              <p:cNvPr id="417" name="Half Frame 416">
                <a:extLst>
                  <a:ext uri="{FF2B5EF4-FFF2-40B4-BE49-F238E27FC236}">
                    <a16:creationId xmlns:a16="http://schemas.microsoft.com/office/drawing/2014/main" id="{F462FABE-D1DD-408B-B3BF-7A981C34687C}"/>
                  </a:ext>
                </a:extLst>
              </p:cNvPr>
              <p:cNvSpPr/>
              <p:nvPr/>
            </p:nvSpPr>
            <p:spPr>
              <a:xfrm rot="18867398" flipV="1">
                <a:off x="5873447" y="2938993"/>
                <a:ext cx="126720" cy="122409"/>
              </a:xfrm>
              <a:prstGeom prst="halfFram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2717C7EC-D6EF-49B2-9946-959F95C4F53F}"/>
                </a:ext>
              </a:extLst>
            </p:cNvPr>
            <p:cNvGrpSpPr/>
            <p:nvPr/>
          </p:nvGrpSpPr>
          <p:grpSpPr>
            <a:xfrm>
              <a:off x="7002128" y="3268890"/>
              <a:ext cx="1059480" cy="205962"/>
              <a:chOff x="4801570" y="2924945"/>
              <a:chExt cx="1268237" cy="265642"/>
            </a:xfrm>
          </p:grpSpPr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0B05D4BF-C635-4614-BFBA-BFAE8140245C}"/>
                  </a:ext>
                </a:extLst>
              </p:cNvPr>
              <p:cNvSpPr/>
              <p:nvPr/>
            </p:nvSpPr>
            <p:spPr>
              <a:xfrm>
                <a:off x="4801570" y="2924945"/>
                <a:ext cx="1268237" cy="26564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050" dirty="0"/>
                  <a:t>At most</a:t>
                </a:r>
                <a:endParaRPr lang="en-IN" sz="1050" dirty="0"/>
              </a:p>
            </p:txBody>
          </p:sp>
          <p:sp>
            <p:nvSpPr>
              <p:cNvPr id="429" name="Half Frame 428">
                <a:extLst>
                  <a:ext uri="{FF2B5EF4-FFF2-40B4-BE49-F238E27FC236}">
                    <a16:creationId xmlns:a16="http://schemas.microsoft.com/office/drawing/2014/main" id="{CB460D44-A67B-4ECC-BCA7-E436806121B8}"/>
                  </a:ext>
                </a:extLst>
              </p:cNvPr>
              <p:cNvSpPr/>
              <p:nvPr/>
            </p:nvSpPr>
            <p:spPr>
              <a:xfrm rot="18867398" flipV="1">
                <a:off x="5873447" y="2938993"/>
                <a:ext cx="126720" cy="122409"/>
              </a:xfrm>
              <a:prstGeom prst="halfFram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61F211AA-C53F-4C9A-84BC-321830910A95}"/>
                </a:ext>
              </a:extLst>
            </p:cNvPr>
            <p:cNvGrpSpPr/>
            <p:nvPr/>
          </p:nvGrpSpPr>
          <p:grpSpPr>
            <a:xfrm>
              <a:off x="5271663" y="1960434"/>
              <a:ext cx="1034904" cy="256003"/>
              <a:chOff x="4801571" y="2876578"/>
              <a:chExt cx="1268237" cy="314009"/>
            </a:xfrm>
          </p:grpSpPr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022E9AAA-8F36-4B47-9BB9-696E893AFDB5}"/>
                  </a:ext>
                </a:extLst>
              </p:cNvPr>
              <p:cNvSpPr/>
              <p:nvPr/>
            </p:nvSpPr>
            <p:spPr>
              <a:xfrm>
                <a:off x="4801571" y="2876578"/>
                <a:ext cx="1268237" cy="31400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050" dirty="0"/>
                  <a:t>Last 1 Year</a:t>
                </a:r>
                <a:endParaRPr lang="en-IN" sz="1050" dirty="0"/>
              </a:p>
            </p:txBody>
          </p:sp>
          <p:sp>
            <p:nvSpPr>
              <p:cNvPr id="355" name="Half Frame 354">
                <a:extLst>
                  <a:ext uri="{FF2B5EF4-FFF2-40B4-BE49-F238E27FC236}">
                    <a16:creationId xmlns:a16="http://schemas.microsoft.com/office/drawing/2014/main" id="{2973851E-1D4A-4D0C-B848-06E61B69F8D1}"/>
                  </a:ext>
                </a:extLst>
              </p:cNvPr>
              <p:cNvSpPr/>
              <p:nvPr/>
            </p:nvSpPr>
            <p:spPr>
              <a:xfrm rot="18867398" flipV="1">
                <a:off x="5873447" y="2938993"/>
                <a:ext cx="126720" cy="122409"/>
              </a:xfrm>
              <a:prstGeom prst="halfFram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3354A73A-9E0C-4BFE-B8C6-EA0D91CF3D3D}"/>
                </a:ext>
              </a:extLst>
            </p:cNvPr>
            <p:cNvGrpSpPr/>
            <p:nvPr/>
          </p:nvGrpSpPr>
          <p:grpSpPr>
            <a:xfrm>
              <a:off x="5286758" y="2296339"/>
              <a:ext cx="1021336" cy="236705"/>
              <a:chOff x="4835127" y="2895357"/>
              <a:chExt cx="1268237" cy="314009"/>
            </a:xfrm>
          </p:grpSpPr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5E70AFE0-7D73-46CC-A7DA-C1F79F3AF8F0}"/>
                  </a:ext>
                </a:extLst>
              </p:cNvPr>
              <p:cNvSpPr/>
              <p:nvPr/>
            </p:nvSpPr>
            <p:spPr>
              <a:xfrm>
                <a:off x="4835127" y="2895357"/>
                <a:ext cx="1268237" cy="31400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050" dirty="0"/>
                  <a:t>Last 1 Year</a:t>
                </a:r>
                <a:endParaRPr lang="en-IN" sz="1050" dirty="0"/>
              </a:p>
            </p:txBody>
          </p:sp>
          <p:sp>
            <p:nvSpPr>
              <p:cNvPr id="391" name="Half Frame 390">
                <a:extLst>
                  <a:ext uri="{FF2B5EF4-FFF2-40B4-BE49-F238E27FC236}">
                    <a16:creationId xmlns:a16="http://schemas.microsoft.com/office/drawing/2014/main" id="{62AE00FD-9342-43C3-B3A6-52365BE2424E}"/>
                  </a:ext>
                </a:extLst>
              </p:cNvPr>
              <p:cNvSpPr/>
              <p:nvPr/>
            </p:nvSpPr>
            <p:spPr>
              <a:xfrm rot="18867398" flipV="1">
                <a:off x="5873447" y="2938993"/>
                <a:ext cx="126720" cy="122409"/>
              </a:xfrm>
              <a:prstGeom prst="halfFram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98" name="Group 397">
              <a:extLst>
                <a:ext uri="{FF2B5EF4-FFF2-40B4-BE49-F238E27FC236}">
                  <a16:creationId xmlns:a16="http://schemas.microsoft.com/office/drawing/2014/main" id="{0F720DF4-CB1D-4E1B-BE1A-1C084F2F2AA9}"/>
                </a:ext>
              </a:extLst>
            </p:cNvPr>
            <p:cNvGrpSpPr/>
            <p:nvPr/>
          </p:nvGrpSpPr>
          <p:grpSpPr>
            <a:xfrm>
              <a:off x="5304913" y="2629868"/>
              <a:ext cx="1021336" cy="256003"/>
              <a:chOff x="4801571" y="2876578"/>
              <a:chExt cx="1268237" cy="314009"/>
            </a:xfrm>
          </p:grpSpPr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3BDD95CB-B68C-467C-B51A-6E3FE64261C1}"/>
                  </a:ext>
                </a:extLst>
              </p:cNvPr>
              <p:cNvSpPr/>
              <p:nvPr/>
            </p:nvSpPr>
            <p:spPr>
              <a:xfrm>
                <a:off x="4801571" y="2876578"/>
                <a:ext cx="1268237" cy="31400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050" dirty="0"/>
                  <a:t>Last 1 Year</a:t>
                </a:r>
                <a:endParaRPr lang="en-IN" sz="1050" dirty="0"/>
              </a:p>
            </p:txBody>
          </p:sp>
          <p:sp>
            <p:nvSpPr>
              <p:cNvPr id="403" name="Half Frame 402">
                <a:extLst>
                  <a:ext uri="{FF2B5EF4-FFF2-40B4-BE49-F238E27FC236}">
                    <a16:creationId xmlns:a16="http://schemas.microsoft.com/office/drawing/2014/main" id="{EB69F525-15F7-416B-8BF2-40ECEF6CA6D7}"/>
                  </a:ext>
                </a:extLst>
              </p:cNvPr>
              <p:cNvSpPr/>
              <p:nvPr/>
            </p:nvSpPr>
            <p:spPr>
              <a:xfrm rot="18867398" flipV="1">
                <a:off x="5873447" y="2938993"/>
                <a:ext cx="126720" cy="122409"/>
              </a:xfrm>
              <a:prstGeom prst="halfFram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177CCA36-EEF4-4B1F-82FD-E16FCF0D19B4}"/>
                </a:ext>
              </a:extLst>
            </p:cNvPr>
            <p:cNvGrpSpPr/>
            <p:nvPr/>
          </p:nvGrpSpPr>
          <p:grpSpPr>
            <a:xfrm>
              <a:off x="5287854" y="2939429"/>
              <a:ext cx="1021336" cy="247747"/>
              <a:chOff x="4801560" y="2909593"/>
              <a:chExt cx="1268237" cy="314009"/>
            </a:xfrm>
          </p:grpSpPr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E2E2F432-3042-4113-9071-6B9B21BCA70A}"/>
                  </a:ext>
                </a:extLst>
              </p:cNvPr>
              <p:cNvSpPr/>
              <p:nvPr/>
            </p:nvSpPr>
            <p:spPr>
              <a:xfrm>
                <a:off x="4801560" y="2909593"/>
                <a:ext cx="1268237" cy="31400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050" dirty="0"/>
                  <a:t>Last 1 Year</a:t>
                </a:r>
                <a:endParaRPr lang="en-IN" sz="1050" dirty="0"/>
              </a:p>
            </p:txBody>
          </p:sp>
          <p:sp>
            <p:nvSpPr>
              <p:cNvPr id="415" name="Half Frame 414">
                <a:extLst>
                  <a:ext uri="{FF2B5EF4-FFF2-40B4-BE49-F238E27FC236}">
                    <a16:creationId xmlns:a16="http://schemas.microsoft.com/office/drawing/2014/main" id="{1BCFFD77-DD24-4A64-9FC1-84BDD6B3D93F}"/>
                  </a:ext>
                </a:extLst>
              </p:cNvPr>
              <p:cNvSpPr/>
              <p:nvPr/>
            </p:nvSpPr>
            <p:spPr>
              <a:xfrm rot="18867398" flipV="1">
                <a:off x="5873447" y="2938993"/>
                <a:ext cx="126720" cy="122409"/>
              </a:xfrm>
              <a:prstGeom prst="halfFram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BBCE6839-C616-498A-8FA9-589389A1F47B}"/>
                </a:ext>
              </a:extLst>
            </p:cNvPr>
            <p:cNvGrpSpPr/>
            <p:nvPr/>
          </p:nvGrpSpPr>
          <p:grpSpPr>
            <a:xfrm>
              <a:off x="5289721" y="3279297"/>
              <a:ext cx="1021337" cy="256003"/>
              <a:chOff x="4801571" y="2876578"/>
              <a:chExt cx="1268237" cy="314009"/>
            </a:xfrm>
          </p:grpSpPr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994DEDEC-8EC0-44B2-983F-EDA1E10788B0}"/>
                  </a:ext>
                </a:extLst>
              </p:cNvPr>
              <p:cNvSpPr/>
              <p:nvPr/>
            </p:nvSpPr>
            <p:spPr>
              <a:xfrm>
                <a:off x="4801571" y="2876578"/>
                <a:ext cx="1268237" cy="31400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050" dirty="0"/>
                  <a:t>Last 1 Year</a:t>
                </a:r>
                <a:endParaRPr lang="en-IN" sz="1050" dirty="0"/>
              </a:p>
            </p:txBody>
          </p:sp>
          <p:sp>
            <p:nvSpPr>
              <p:cNvPr id="427" name="Half Frame 426">
                <a:extLst>
                  <a:ext uri="{FF2B5EF4-FFF2-40B4-BE49-F238E27FC236}">
                    <a16:creationId xmlns:a16="http://schemas.microsoft.com/office/drawing/2014/main" id="{A73EB346-6FFE-4009-9C8A-C85DCD4BABE9}"/>
                  </a:ext>
                </a:extLst>
              </p:cNvPr>
              <p:cNvSpPr/>
              <p:nvPr/>
            </p:nvSpPr>
            <p:spPr>
              <a:xfrm rot="18867398" flipV="1">
                <a:off x="5873447" y="2938993"/>
                <a:ext cx="126720" cy="122409"/>
              </a:xfrm>
              <a:prstGeom prst="halfFram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7" name="Rectangle: Rounded Corners 376">
              <a:extLst>
                <a:ext uri="{FF2B5EF4-FFF2-40B4-BE49-F238E27FC236}">
                  <a16:creationId xmlns:a16="http://schemas.microsoft.com/office/drawing/2014/main" id="{70315428-6886-4401-B1C5-B038D44497E6}"/>
                </a:ext>
              </a:extLst>
            </p:cNvPr>
            <p:cNvSpPr/>
            <p:nvPr/>
          </p:nvSpPr>
          <p:spPr>
            <a:xfrm>
              <a:off x="2321770" y="1983264"/>
              <a:ext cx="625452" cy="22036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in the</a:t>
              </a:r>
              <a:endParaRPr lang="en-IN" sz="1050" dirty="0"/>
            </a:p>
          </p:txBody>
        </p:sp>
        <p:sp>
          <p:nvSpPr>
            <p:cNvPr id="388" name="Rectangle: Rounded Corners 387">
              <a:extLst>
                <a:ext uri="{FF2B5EF4-FFF2-40B4-BE49-F238E27FC236}">
                  <a16:creationId xmlns:a16="http://schemas.microsoft.com/office/drawing/2014/main" id="{511E2ED3-8641-422C-AEA6-B439783B24B9}"/>
                </a:ext>
              </a:extLst>
            </p:cNvPr>
            <p:cNvSpPr/>
            <p:nvPr/>
          </p:nvSpPr>
          <p:spPr>
            <a:xfrm>
              <a:off x="2321770" y="2305034"/>
              <a:ext cx="625452" cy="22036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in the</a:t>
              </a:r>
              <a:endParaRPr lang="en-IN" sz="1050" dirty="0"/>
            </a:p>
          </p:txBody>
        </p:sp>
        <p:sp>
          <p:nvSpPr>
            <p:cNvPr id="400" name="Rectangle: Rounded Corners 399">
              <a:extLst>
                <a:ext uri="{FF2B5EF4-FFF2-40B4-BE49-F238E27FC236}">
                  <a16:creationId xmlns:a16="http://schemas.microsoft.com/office/drawing/2014/main" id="{7466583B-76E0-4DFE-8B07-E3D3E9AAE7FA}"/>
                </a:ext>
              </a:extLst>
            </p:cNvPr>
            <p:cNvSpPr/>
            <p:nvPr/>
          </p:nvSpPr>
          <p:spPr>
            <a:xfrm>
              <a:off x="2321770" y="2615609"/>
              <a:ext cx="625452" cy="22036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in the</a:t>
              </a:r>
              <a:endParaRPr lang="en-IN" sz="1050" dirty="0"/>
            </a:p>
          </p:txBody>
        </p:sp>
        <p:sp>
          <p:nvSpPr>
            <p:cNvPr id="412" name="Rectangle: Rounded Corners 411">
              <a:extLst>
                <a:ext uri="{FF2B5EF4-FFF2-40B4-BE49-F238E27FC236}">
                  <a16:creationId xmlns:a16="http://schemas.microsoft.com/office/drawing/2014/main" id="{775C1B48-6238-41D5-B93E-AF6B956387ED}"/>
                </a:ext>
              </a:extLst>
            </p:cNvPr>
            <p:cNvSpPr/>
            <p:nvPr/>
          </p:nvSpPr>
          <p:spPr>
            <a:xfrm>
              <a:off x="2321770" y="2936232"/>
              <a:ext cx="625452" cy="22036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In the</a:t>
              </a:r>
              <a:endParaRPr lang="en-IN" sz="1050" dirty="0"/>
            </a:p>
          </p:txBody>
        </p:sp>
        <p:sp>
          <p:nvSpPr>
            <p:cNvPr id="424" name="Rectangle: Rounded Corners 423">
              <a:extLst>
                <a:ext uri="{FF2B5EF4-FFF2-40B4-BE49-F238E27FC236}">
                  <a16:creationId xmlns:a16="http://schemas.microsoft.com/office/drawing/2014/main" id="{3ECF2972-A988-4916-82C3-EE84E8348C03}"/>
                </a:ext>
              </a:extLst>
            </p:cNvPr>
            <p:cNvSpPr/>
            <p:nvPr/>
          </p:nvSpPr>
          <p:spPr>
            <a:xfrm>
              <a:off x="2321770" y="3235863"/>
              <a:ext cx="625452" cy="22036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in the</a:t>
              </a:r>
              <a:endParaRPr lang="en-IN" sz="1050" dirty="0"/>
            </a:p>
          </p:txBody>
        </p: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5FEE4B0A-820F-4BC1-B321-C5C1041C4469}"/>
                </a:ext>
              </a:extLst>
            </p:cNvPr>
            <p:cNvGrpSpPr/>
            <p:nvPr/>
          </p:nvGrpSpPr>
          <p:grpSpPr>
            <a:xfrm>
              <a:off x="3057447" y="1982646"/>
              <a:ext cx="1339673" cy="229121"/>
              <a:chOff x="4801571" y="2876578"/>
              <a:chExt cx="1268237" cy="314009"/>
            </a:xfrm>
          </p:grpSpPr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6D2565B3-09EE-4798-9CC6-1DCC45D150F1}"/>
                  </a:ext>
                </a:extLst>
              </p:cNvPr>
              <p:cNvSpPr/>
              <p:nvPr/>
            </p:nvSpPr>
            <p:spPr>
              <a:xfrm>
                <a:off x="4801571" y="2876578"/>
                <a:ext cx="1268237" cy="31400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050" dirty="0"/>
                  <a:t>IA Sector</a:t>
                </a:r>
                <a:endParaRPr lang="en-IN" sz="1050" dirty="0"/>
              </a:p>
            </p:txBody>
          </p:sp>
          <p:sp>
            <p:nvSpPr>
              <p:cNvPr id="472" name="Half Frame 471">
                <a:extLst>
                  <a:ext uri="{FF2B5EF4-FFF2-40B4-BE49-F238E27FC236}">
                    <a16:creationId xmlns:a16="http://schemas.microsoft.com/office/drawing/2014/main" id="{56013633-26DD-48B9-8880-34AE80C89BED}"/>
                  </a:ext>
                </a:extLst>
              </p:cNvPr>
              <p:cNvSpPr/>
              <p:nvPr/>
            </p:nvSpPr>
            <p:spPr>
              <a:xfrm rot="18867398" flipV="1">
                <a:off x="5873447" y="2938993"/>
                <a:ext cx="126720" cy="122409"/>
              </a:xfrm>
              <a:prstGeom prst="halfFram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B4CF8BE0-E3BB-4537-9D64-4FCCEDEC6BDD}"/>
                </a:ext>
              </a:extLst>
            </p:cNvPr>
            <p:cNvGrpSpPr/>
            <p:nvPr/>
          </p:nvGrpSpPr>
          <p:grpSpPr>
            <a:xfrm>
              <a:off x="3057447" y="2304608"/>
              <a:ext cx="1339673" cy="229121"/>
              <a:chOff x="4801571" y="2876578"/>
              <a:chExt cx="1268237" cy="314009"/>
            </a:xfrm>
          </p:grpSpPr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A2C1031C-9EE0-409B-8841-CB2C1130D634}"/>
                  </a:ext>
                </a:extLst>
              </p:cNvPr>
              <p:cNvSpPr/>
              <p:nvPr/>
            </p:nvSpPr>
            <p:spPr>
              <a:xfrm>
                <a:off x="4801571" y="2876578"/>
                <a:ext cx="1268237" cy="31400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050" dirty="0"/>
                  <a:t>IA Sector</a:t>
                </a:r>
                <a:endParaRPr lang="en-IN" sz="1050" dirty="0"/>
              </a:p>
            </p:txBody>
          </p:sp>
          <p:sp>
            <p:nvSpPr>
              <p:cNvPr id="475" name="Half Frame 474">
                <a:extLst>
                  <a:ext uri="{FF2B5EF4-FFF2-40B4-BE49-F238E27FC236}">
                    <a16:creationId xmlns:a16="http://schemas.microsoft.com/office/drawing/2014/main" id="{4ACE04B8-42DF-411E-BF3F-A7195F7E64E8}"/>
                  </a:ext>
                </a:extLst>
              </p:cNvPr>
              <p:cNvSpPr/>
              <p:nvPr/>
            </p:nvSpPr>
            <p:spPr>
              <a:xfrm rot="18867398" flipV="1">
                <a:off x="5873447" y="2938993"/>
                <a:ext cx="126720" cy="122409"/>
              </a:xfrm>
              <a:prstGeom prst="halfFram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B19BEE8D-D807-4999-8D42-1B728CE839E6}"/>
                </a:ext>
              </a:extLst>
            </p:cNvPr>
            <p:cNvGrpSpPr/>
            <p:nvPr/>
          </p:nvGrpSpPr>
          <p:grpSpPr>
            <a:xfrm>
              <a:off x="3057447" y="2626696"/>
              <a:ext cx="1339673" cy="229121"/>
              <a:chOff x="4801571" y="2876578"/>
              <a:chExt cx="1268237" cy="314009"/>
            </a:xfrm>
          </p:grpSpPr>
          <p:sp>
            <p:nvSpPr>
              <p:cNvPr id="477" name="Rectangle 476">
                <a:extLst>
                  <a:ext uri="{FF2B5EF4-FFF2-40B4-BE49-F238E27FC236}">
                    <a16:creationId xmlns:a16="http://schemas.microsoft.com/office/drawing/2014/main" id="{57230C78-22C6-4502-98F3-C1222B36095D}"/>
                  </a:ext>
                </a:extLst>
              </p:cNvPr>
              <p:cNvSpPr/>
              <p:nvPr/>
            </p:nvSpPr>
            <p:spPr>
              <a:xfrm>
                <a:off x="4801571" y="2876578"/>
                <a:ext cx="1268237" cy="31400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050" dirty="0"/>
                  <a:t>IA Sector</a:t>
                </a:r>
                <a:endParaRPr lang="en-IN" sz="1050" dirty="0"/>
              </a:p>
            </p:txBody>
          </p:sp>
          <p:sp>
            <p:nvSpPr>
              <p:cNvPr id="478" name="Half Frame 477">
                <a:extLst>
                  <a:ext uri="{FF2B5EF4-FFF2-40B4-BE49-F238E27FC236}">
                    <a16:creationId xmlns:a16="http://schemas.microsoft.com/office/drawing/2014/main" id="{54EA79B5-FF70-41B1-9BB3-FB7F10796320}"/>
                  </a:ext>
                </a:extLst>
              </p:cNvPr>
              <p:cNvSpPr/>
              <p:nvPr/>
            </p:nvSpPr>
            <p:spPr>
              <a:xfrm rot="18867398" flipV="1">
                <a:off x="5873447" y="2938993"/>
                <a:ext cx="126720" cy="122409"/>
              </a:xfrm>
              <a:prstGeom prst="halfFram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44F6DED6-CC1C-4E68-84CA-AFDDA211779B}"/>
                </a:ext>
              </a:extLst>
            </p:cNvPr>
            <p:cNvGrpSpPr/>
            <p:nvPr/>
          </p:nvGrpSpPr>
          <p:grpSpPr>
            <a:xfrm>
              <a:off x="3057447" y="2934842"/>
              <a:ext cx="1339673" cy="229121"/>
              <a:chOff x="4801571" y="2876578"/>
              <a:chExt cx="1268237" cy="314009"/>
            </a:xfrm>
          </p:grpSpPr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D17F2CED-A83D-4940-A88C-D121D0CD8578}"/>
                  </a:ext>
                </a:extLst>
              </p:cNvPr>
              <p:cNvSpPr/>
              <p:nvPr/>
            </p:nvSpPr>
            <p:spPr>
              <a:xfrm>
                <a:off x="4801571" y="2876578"/>
                <a:ext cx="1268237" cy="31400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050" dirty="0"/>
                  <a:t>IA Sector</a:t>
                </a:r>
                <a:endParaRPr lang="en-IN" sz="1050" dirty="0"/>
              </a:p>
            </p:txBody>
          </p:sp>
          <p:sp>
            <p:nvSpPr>
              <p:cNvPr id="481" name="Half Frame 480">
                <a:extLst>
                  <a:ext uri="{FF2B5EF4-FFF2-40B4-BE49-F238E27FC236}">
                    <a16:creationId xmlns:a16="http://schemas.microsoft.com/office/drawing/2014/main" id="{ED6B4EB8-6BCA-443D-B2E7-69F8E942AB1C}"/>
                  </a:ext>
                </a:extLst>
              </p:cNvPr>
              <p:cNvSpPr/>
              <p:nvPr/>
            </p:nvSpPr>
            <p:spPr>
              <a:xfrm rot="18867398" flipV="1">
                <a:off x="5873447" y="2938993"/>
                <a:ext cx="126720" cy="122409"/>
              </a:xfrm>
              <a:prstGeom prst="halfFram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3830D56A-7919-4ED0-8FA7-85F6A2C6CDA7}"/>
                </a:ext>
              </a:extLst>
            </p:cNvPr>
            <p:cNvGrpSpPr/>
            <p:nvPr/>
          </p:nvGrpSpPr>
          <p:grpSpPr>
            <a:xfrm>
              <a:off x="3057447" y="3245734"/>
              <a:ext cx="1339673" cy="229121"/>
              <a:chOff x="4801571" y="2876578"/>
              <a:chExt cx="1268237" cy="314009"/>
            </a:xfrm>
          </p:grpSpPr>
          <p:sp>
            <p:nvSpPr>
              <p:cNvPr id="483" name="Rectangle 482">
                <a:extLst>
                  <a:ext uri="{FF2B5EF4-FFF2-40B4-BE49-F238E27FC236}">
                    <a16:creationId xmlns:a16="http://schemas.microsoft.com/office/drawing/2014/main" id="{480FFFFA-D57C-43D2-AAA9-3784FD4A9950}"/>
                  </a:ext>
                </a:extLst>
              </p:cNvPr>
              <p:cNvSpPr/>
              <p:nvPr/>
            </p:nvSpPr>
            <p:spPr>
              <a:xfrm>
                <a:off x="4801571" y="2876578"/>
                <a:ext cx="1268237" cy="31400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050" dirty="0"/>
                  <a:t>IA Sector</a:t>
                </a:r>
                <a:endParaRPr lang="en-IN" sz="1050" dirty="0"/>
              </a:p>
            </p:txBody>
          </p:sp>
          <p:sp>
            <p:nvSpPr>
              <p:cNvPr id="484" name="Half Frame 483">
                <a:extLst>
                  <a:ext uri="{FF2B5EF4-FFF2-40B4-BE49-F238E27FC236}">
                    <a16:creationId xmlns:a16="http://schemas.microsoft.com/office/drawing/2014/main" id="{3369A148-AC64-4E84-A5C5-B7AEE00DA268}"/>
                  </a:ext>
                </a:extLst>
              </p:cNvPr>
              <p:cNvSpPr/>
              <p:nvPr/>
            </p:nvSpPr>
            <p:spPr>
              <a:xfrm rot="18867398" flipV="1">
                <a:off x="5873447" y="2938993"/>
                <a:ext cx="126720" cy="122409"/>
              </a:xfrm>
              <a:prstGeom prst="halfFram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6" name="Rectangle: Rounded Corners 485">
              <a:extLst>
                <a:ext uri="{FF2B5EF4-FFF2-40B4-BE49-F238E27FC236}">
                  <a16:creationId xmlns:a16="http://schemas.microsoft.com/office/drawing/2014/main" id="{6BF5E043-5A96-4FC9-996C-158623F35A77}"/>
                </a:ext>
              </a:extLst>
            </p:cNvPr>
            <p:cNvSpPr/>
            <p:nvPr/>
          </p:nvSpPr>
          <p:spPr>
            <a:xfrm>
              <a:off x="4523536" y="2026597"/>
              <a:ext cx="628653" cy="22036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for the</a:t>
              </a:r>
              <a:endParaRPr lang="en-IN" sz="1050" dirty="0"/>
            </a:p>
          </p:txBody>
        </p:sp>
        <p:sp>
          <p:nvSpPr>
            <p:cNvPr id="487" name="Rectangle: Rounded Corners 486">
              <a:extLst>
                <a:ext uri="{FF2B5EF4-FFF2-40B4-BE49-F238E27FC236}">
                  <a16:creationId xmlns:a16="http://schemas.microsoft.com/office/drawing/2014/main" id="{0DBAA5AE-4D0C-44B1-9B80-E532AABE4DDE}"/>
                </a:ext>
              </a:extLst>
            </p:cNvPr>
            <p:cNvSpPr/>
            <p:nvPr/>
          </p:nvSpPr>
          <p:spPr>
            <a:xfrm>
              <a:off x="4523536" y="2348367"/>
              <a:ext cx="628653" cy="22036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for the</a:t>
              </a:r>
              <a:endParaRPr lang="en-IN" sz="1050" dirty="0"/>
            </a:p>
          </p:txBody>
        </p:sp>
        <p:sp>
          <p:nvSpPr>
            <p:cNvPr id="488" name="Rectangle: Rounded Corners 487">
              <a:extLst>
                <a:ext uri="{FF2B5EF4-FFF2-40B4-BE49-F238E27FC236}">
                  <a16:creationId xmlns:a16="http://schemas.microsoft.com/office/drawing/2014/main" id="{945971E3-E59D-4965-9D5F-26EAC7A6622F}"/>
                </a:ext>
              </a:extLst>
            </p:cNvPr>
            <p:cNvSpPr/>
            <p:nvPr/>
          </p:nvSpPr>
          <p:spPr>
            <a:xfrm>
              <a:off x="4523536" y="2658942"/>
              <a:ext cx="628653" cy="22036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for the </a:t>
              </a:r>
              <a:endParaRPr lang="en-IN" sz="1050" dirty="0"/>
            </a:p>
          </p:txBody>
        </p:sp>
        <p:sp>
          <p:nvSpPr>
            <p:cNvPr id="489" name="Rectangle: Rounded Corners 488">
              <a:extLst>
                <a:ext uri="{FF2B5EF4-FFF2-40B4-BE49-F238E27FC236}">
                  <a16:creationId xmlns:a16="http://schemas.microsoft.com/office/drawing/2014/main" id="{2D2B3677-9939-46EC-AC67-3B33EA05403B}"/>
                </a:ext>
              </a:extLst>
            </p:cNvPr>
            <p:cNvSpPr/>
            <p:nvPr/>
          </p:nvSpPr>
          <p:spPr>
            <a:xfrm>
              <a:off x="4523536" y="2979565"/>
              <a:ext cx="628653" cy="22036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for the </a:t>
              </a:r>
              <a:endParaRPr lang="en-IN" sz="1050" dirty="0"/>
            </a:p>
          </p:txBody>
        </p:sp>
        <p:sp>
          <p:nvSpPr>
            <p:cNvPr id="490" name="Rectangle: Rounded Corners 489">
              <a:extLst>
                <a:ext uri="{FF2B5EF4-FFF2-40B4-BE49-F238E27FC236}">
                  <a16:creationId xmlns:a16="http://schemas.microsoft.com/office/drawing/2014/main" id="{53677FEC-3657-4BB5-86A0-654F6B3C555C}"/>
                </a:ext>
              </a:extLst>
            </p:cNvPr>
            <p:cNvSpPr/>
            <p:nvPr/>
          </p:nvSpPr>
          <p:spPr>
            <a:xfrm>
              <a:off x="4523536" y="3279196"/>
              <a:ext cx="628653" cy="22036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for the</a:t>
              </a:r>
              <a:endParaRPr lang="en-IN" sz="1050" dirty="0"/>
            </a:p>
          </p:txBody>
        </p:sp>
        <p:sp>
          <p:nvSpPr>
            <p:cNvPr id="504" name="Rectangle: Rounded Corners 503">
              <a:extLst>
                <a:ext uri="{FF2B5EF4-FFF2-40B4-BE49-F238E27FC236}">
                  <a16:creationId xmlns:a16="http://schemas.microsoft.com/office/drawing/2014/main" id="{F2659F0F-8AC9-49DB-9F07-EE07562EB870}"/>
                </a:ext>
              </a:extLst>
            </p:cNvPr>
            <p:cNvSpPr/>
            <p:nvPr/>
          </p:nvSpPr>
          <p:spPr>
            <a:xfrm>
              <a:off x="6405908" y="1988474"/>
              <a:ext cx="461443" cy="22264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Is</a:t>
              </a:r>
              <a:endParaRPr lang="en-IN" sz="1050" dirty="0"/>
            </a:p>
          </p:txBody>
        </p:sp>
        <p:sp>
          <p:nvSpPr>
            <p:cNvPr id="505" name="Rectangle: Rounded Corners 504">
              <a:extLst>
                <a:ext uri="{FF2B5EF4-FFF2-40B4-BE49-F238E27FC236}">
                  <a16:creationId xmlns:a16="http://schemas.microsoft.com/office/drawing/2014/main" id="{DF65CB39-0C5B-4666-AF7E-D4049A14667D}"/>
                </a:ext>
              </a:extLst>
            </p:cNvPr>
            <p:cNvSpPr/>
            <p:nvPr/>
          </p:nvSpPr>
          <p:spPr>
            <a:xfrm>
              <a:off x="6418248" y="2313574"/>
              <a:ext cx="461443" cy="22264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Is</a:t>
              </a:r>
              <a:endParaRPr lang="en-IN" sz="1050" dirty="0"/>
            </a:p>
          </p:txBody>
        </p:sp>
        <p:sp>
          <p:nvSpPr>
            <p:cNvPr id="506" name="Rectangle: Rounded Corners 505">
              <a:extLst>
                <a:ext uri="{FF2B5EF4-FFF2-40B4-BE49-F238E27FC236}">
                  <a16:creationId xmlns:a16="http://schemas.microsoft.com/office/drawing/2014/main" id="{E72D9BD7-7386-4C98-A0A9-E9B6790ED645}"/>
                </a:ext>
              </a:extLst>
            </p:cNvPr>
            <p:cNvSpPr/>
            <p:nvPr/>
          </p:nvSpPr>
          <p:spPr>
            <a:xfrm>
              <a:off x="6435703" y="2627362"/>
              <a:ext cx="461443" cy="22264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Is</a:t>
              </a:r>
              <a:endParaRPr lang="en-IN" sz="1050" dirty="0"/>
            </a:p>
          </p:txBody>
        </p:sp>
        <p:sp>
          <p:nvSpPr>
            <p:cNvPr id="507" name="Rectangle: Rounded Corners 506">
              <a:extLst>
                <a:ext uri="{FF2B5EF4-FFF2-40B4-BE49-F238E27FC236}">
                  <a16:creationId xmlns:a16="http://schemas.microsoft.com/office/drawing/2014/main" id="{2E159E80-A332-46FA-A8B2-82599BBAC3FE}"/>
                </a:ext>
              </a:extLst>
            </p:cNvPr>
            <p:cNvSpPr/>
            <p:nvPr/>
          </p:nvSpPr>
          <p:spPr>
            <a:xfrm>
              <a:off x="6443830" y="2951303"/>
              <a:ext cx="461443" cy="22264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Is</a:t>
              </a:r>
              <a:endParaRPr lang="en-IN" sz="1050" dirty="0"/>
            </a:p>
          </p:txBody>
        </p:sp>
        <p:sp>
          <p:nvSpPr>
            <p:cNvPr id="508" name="Rectangle: Rounded Corners 507">
              <a:extLst>
                <a:ext uri="{FF2B5EF4-FFF2-40B4-BE49-F238E27FC236}">
                  <a16:creationId xmlns:a16="http://schemas.microsoft.com/office/drawing/2014/main" id="{81564397-0818-4C64-88C8-96265E259823}"/>
                </a:ext>
              </a:extLst>
            </p:cNvPr>
            <p:cNvSpPr/>
            <p:nvPr/>
          </p:nvSpPr>
          <p:spPr>
            <a:xfrm>
              <a:off x="6435703" y="3254035"/>
              <a:ext cx="461443" cy="22264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Is</a:t>
              </a:r>
              <a:endParaRPr lang="en-IN" sz="1050" dirty="0"/>
            </a:p>
          </p:txBody>
        </p:sp>
      </p:grpSp>
      <p:sp>
        <p:nvSpPr>
          <p:cNvPr id="509" name="Rectangle: Rounded Corners 508">
            <a:extLst>
              <a:ext uri="{FF2B5EF4-FFF2-40B4-BE49-F238E27FC236}">
                <a16:creationId xmlns:a16="http://schemas.microsoft.com/office/drawing/2014/main" id="{39E9BEB6-CE74-494F-872E-A9F4DF3CAC7B}"/>
              </a:ext>
            </a:extLst>
          </p:cNvPr>
          <p:cNvSpPr/>
          <p:nvPr/>
        </p:nvSpPr>
        <p:spPr>
          <a:xfrm>
            <a:off x="10829470" y="1265703"/>
            <a:ext cx="995564" cy="224766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Add to List</a:t>
            </a:r>
            <a:endParaRPr lang="en-IN" sz="1200" b="1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ACD80EB-579E-4AB2-842E-E46D68A35D7D}"/>
              </a:ext>
            </a:extLst>
          </p:cNvPr>
          <p:cNvGrpSpPr/>
          <p:nvPr/>
        </p:nvGrpSpPr>
        <p:grpSpPr>
          <a:xfrm>
            <a:off x="10829471" y="1667802"/>
            <a:ext cx="995563" cy="1504527"/>
            <a:chOff x="10829471" y="1868679"/>
            <a:chExt cx="995563" cy="1504527"/>
          </a:xfrm>
        </p:grpSpPr>
        <p:sp>
          <p:nvSpPr>
            <p:cNvPr id="513" name="Rectangle: Rounded Corners 512">
              <a:extLst>
                <a:ext uri="{FF2B5EF4-FFF2-40B4-BE49-F238E27FC236}">
                  <a16:creationId xmlns:a16="http://schemas.microsoft.com/office/drawing/2014/main" id="{BD6B3CF4-CEA2-473E-822E-F5280D956ADC}"/>
                </a:ext>
              </a:extLst>
            </p:cNvPr>
            <p:cNvSpPr/>
            <p:nvPr/>
          </p:nvSpPr>
          <p:spPr>
            <a:xfrm>
              <a:off x="10829471" y="1868679"/>
              <a:ext cx="995563" cy="224767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Add to List</a:t>
              </a:r>
              <a:endParaRPr lang="en-IN" sz="1200" b="1" dirty="0"/>
            </a:p>
          </p:txBody>
        </p:sp>
        <p:sp>
          <p:nvSpPr>
            <p:cNvPr id="514" name="Rectangle: Rounded Corners 513">
              <a:extLst>
                <a:ext uri="{FF2B5EF4-FFF2-40B4-BE49-F238E27FC236}">
                  <a16:creationId xmlns:a16="http://schemas.microsoft.com/office/drawing/2014/main" id="{AB32AE57-E7F9-4F49-909B-8E2AAB19D659}"/>
                </a:ext>
              </a:extLst>
            </p:cNvPr>
            <p:cNvSpPr/>
            <p:nvPr/>
          </p:nvSpPr>
          <p:spPr>
            <a:xfrm>
              <a:off x="10843449" y="2184308"/>
              <a:ext cx="967607" cy="224767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Add to List</a:t>
              </a:r>
              <a:endParaRPr lang="en-IN" sz="1200" b="1" dirty="0"/>
            </a:p>
          </p:txBody>
        </p:sp>
        <p:sp>
          <p:nvSpPr>
            <p:cNvPr id="515" name="Rectangle: Rounded Corners 514">
              <a:extLst>
                <a:ext uri="{FF2B5EF4-FFF2-40B4-BE49-F238E27FC236}">
                  <a16:creationId xmlns:a16="http://schemas.microsoft.com/office/drawing/2014/main" id="{BE4BA775-89CD-4763-AE83-B14237549BAF}"/>
                </a:ext>
              </a:extLst>
            </p:cNvPr>
            <p:cNvSpPr/>
            <p:nvPr/>
          </p:nvSpPr>
          <p:spPr>
            <a:xfrm>
              <a:off x="10843449" y="2478872"/>
              <a:ext cx="967607" cy="224767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Add to List</a:t>
              </a:r>
              <a:endParaRPr lang="en-IN" sz="1200" b="1" dirty="0"/>
            </a:p>
          </p:txBody>
        </p:sp>
        <p:sp>
          <p:nvSpPr>
            <p:cNvPr id="516" name="Rectangle: Rounded Corners 515">
              <a:extLst>
                <a:ext uri="{FF2B5EF4-FFF2-40B4-BE49-F238E27FC236}">
                  <a16:creationId xmlns:a16="http://schemas.microsoft.com/office/drawing/2014/main" id="{000A7413-F754-42BC-A08D-D5FDA7D2EE6D}"/>
                </a:ext>
              </a:extLst>
            </p:cNvPr>
            <p:cNvSpPr/>
            <p:nvPr/>
          </p:nvSpPr>
          <p:spPr>
            <a:xfrm>
              <a:off x="10843449" y="2807835"/>
              <a:ext cx="967607" cy="224767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Add to List</a:t>
              </a:r>
              <a:endParaRPr lang="en-IN" sz="1200" b="1" dirty="0"/>
            </a:p>
          </p:txBody>
        </p:sp>
        <p:sp>
          <p:nvSpPr>
            <p:cNvPr id="517" name="Rectangle: Rounded Corners 516">
              <a:extLst>
                <a:ext uri="{FF2B5EF4-FFF2-40B4-BE49-F238E27FC236}">
                  <a16:creationId xmlns:a16="http://schemas.microsoft.com/office/drawing/2014/main" id="{E5852620-E562-4CD7-BC28-662833DD2B68}"/>
                </a:ext>
              </a:extLst>
            </p:cNvPr>
            <p:cNvSpPr/>
            <p:nvPr/>
          </p:nvSpPr>
          <p:spPr>
            <a:xfrm>
              <a:off x="10843449" y="3148439"/>
              <a:ext cx="967607" cy="224767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Add to List</a:t>
              </a:r>
              <a:endParaRPr lang="en-IN" sz="1200" b="1" dirty="0"/>
            </a:p>
          </p:txBody>
        </p:sp>
      </p:grpSp>
      <p:sp>
        <p:nvSpPr>
          <p:cNvPr id="518" name="Rectangle: Rounded Corners 517">
            <a:extLst>
              <a:ext uri="{FF2B5EF4-FFF2-40B4-BE49-F238E27FC236}">
                <a16:creationId xmlns:a16="http://schemas.microsoft.com/office/drawing/2014/main" id="{0AD25223-C9A4-4BFE-87A0-8E0AE538027E}"/>
              </a:ext>
            </a:extLst>
          </p:cNvPr>
          <p:cNvSpPr/>
          <p:nvPr/>
        </p:nvSpPr>
        <p:spPr>
          <a:xfrm>
            <a:off x="10868965" y="3324840"/>
            <a:ext cx="967607" cy="224767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Add to List</a:t>
            </a:r>
            <a:endParaRPr lang="en-IN" sz="1200" b="1" dirty="0"/>
          </a:p>
        </p:txBody>
      </p:sp>
      <p:sp>
        <p:nvSpPr>
          <p:cNvPr id="519" name="Rectangle 518">
            <a:extLst>
              <a:ext uri="{FF2B5EF4-FFF2-40B4-BE49-F238E27FC236}">
                <a16:creationId xmlns:a16="http://schemas.microsoft.com/office/drawing/2014/main" id="{18A9C3D7-8E3F-4BA4-B78F-B7BD311F7D35}"/>
              </a:ext>
            </a:extLst>
          </p:cNvPr>
          <p:cNvSpPr/>
          <p:nvPr/>
        </p:nvSpPr>
        <p:spPr>
          <a:xfrm>
            <a:off x="6996457" y="3809142"/>
            <a:ext cx="1059480" cy="2059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At least</a:t>
            </a:r>
            <a:endParaRPr lang="en-IN" sz="1050" dirty="0"/>
          </a:p>
        </p:txBody>
      </p:sp>
      <p:sp>
        <p:nvSpPr>
          <p:cNvPr id="520" name="Half Frame 519">
            <a:extLst>
              <a:ext uri="{FF2B5EF4-FFF2-40B4-BE49-F238E27FC236}">
                <a16:creationId xmlns:a16="http://schemas.microsoft.com/office/drawing/2014/main" id="{D08FA4B6-ED4C-4C3D-B28A-A2D5CC4F31F9}"/>
              </a:ext>
            </a:extLst>
          </p:cNvPr>
          <p:cNvSpPr/>
          <p:nvPr/>
        </p:nvSpPr>
        <p:spPr>
          <a:xfrm rot="18867398" flipV="1">
            <a:off x="7892548" y="3852626"/>
            <a:ext cx="98251" cy="102260"/>
          </a:xfrm>
          <a:prstGeom prst="halfFram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21" name="Rectangle: Rounded Corners 520">
            <a:extLst>
              <a:ext uri="{FF2B5EF4-FFF2-40B4-BE49-F238E27FC236}">
                <a16:creationId xmlns:a16="http://schemas.microsoft.com/office/drawing/2014/main" id="{CD8A8FF8-5A22-4765-82E1-BBE51727775E}"/>
              </a:ext>
            </a:extLst>
          </p:cNvPr>
          <p:cNvSpPr/>
          <p:nvPr/>
        </p:nvSpPr>
        <p:spPr>
          <a:xfrm>
            <a:off x="10868965" y="3762045"/>
            <a:ext cx="967607" cy="224767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Add to List</a:t>
            </a:r>
            <a:endParaRPr lang="en-IN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9D5BD3-1081-45F7-972A-AF6C5F34B5F8}"/>
              </a:ext>
            </a:extLst>
          </p:cNvPr>
          <p:cNvSpPr/>
          <p:nvPr/>
        </p:nvSpPr>
        <p:spPr>
          <a:xfrm>
            <a:off x="548171" y="1951117"/>
            <a:ext cx="11340585" cy="23186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E2FACCC-0A29-4C68-99F3-9DF859CF3216}"/>
              </a:ext>
            </a:extLst>
          </p:cNvPr>
          <p:cNvSpPr/>
          <p:nvPr/>
        </p:nvSpPr>
        <p:spPr>
          <a:xfrm>
            <a:off x="1" y="4356154"/>
            <a:ext cx="12321914" cy="26886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9EEA62DF-F181-40CD-9DCB-92AF1A80CE3E}"/>
              </a:ext>
            </a:extLst>
          </p:cNvPr>
          <p:cNvSpPr/>
          <p:nvPr/>
        </p:nvSpPr>
        <p:spPr>
          <a:xfrm>
            <a:off x="455803" y="2503584"/>
            <a:ext cx="3581698" cy="84263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Who are we targeting based on past transaction behavior and how can I choose my target list?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F4E4B9-80EA-4311-8EB1-0507EB4696F8}"/>
              </a:ext>
            </a:extLst>
          </p:cNvPr>
          <p:cNvGrpSpPr/>
          <p:nvPr/>
        </p:nvGrpSpPr>
        <p:grpSpPr>
          <a:xfrm>
            <a:off x="4340580" y="1527356"/>
            <a:ext cx="2655877" cy="1746556"/>
            <a:chOff x="4340580" y="1527356"/>
            <a:chExt cx="2655877" cy="1746556"/>
          </a:xfrm>
        </p:grpSpPr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4E38BFFE-E0DF-4326-9C8D-E8F8BCCC4D39}"/>
                </a:ext>
              </a:extLst>
            </p:cNvPr>
            <p:cNvSpPr/>
            <p:nvPr/>
          </p:nvSpPr>
          <p:spPr>
            <a:xfrm>
              <a:off x="4340580" y="2431278"/>
              <a:ext cx="2655877" cy="842634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Do you want to add your existing clients to the list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9166A9C-216B-4B72-9621-A0977944103A}"/>
                </a:ext>
              </a:extLst>
            </p:cNvPr>
            <p:cNvCxnSpPr>
              <a:cxnSpLocks/>
              <a:stCxn id="156" idx="0"/>
            </p:cNvCxnSpPr>
            <p:nvPr/>
          </p:nvCxnSpPr>
          <p:spPr>
            <a:xfrm flipH="1" flipV="1">
              <a:off x="5053387" y="1527356"/>
              <a:ext cx="615132" cy="9039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27E3CB8-4199-4ADE-A2FB-2C5AF65FE4FB}"/>
              </a:ext>
            </a:extLst>
          </p:cNvPr>
          <p:cNvGrpSpPr/>
          <p:nvPr/>
        </p:nvGrpSpPr>
        <p:grpSpPr>
          <a:xfrm>
            <a:off x="8734903" y="1490468"/>
            <a:ext cx="2655877" cy="1681861"/>
            <a:chOff x="4340580" y="1592051"/>
            <a:chExt cx="2655877" cy="1681861"/>
          </a:xfrm>
        </p:grpSpPr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EF8ABBC4-A371-4BC3-9F99-ED9B92B7D6A2}"/>
                </a:ext>
              </a:extLst>
            </p:cNvPr>
            <p:cNvSpPr/>
            <p:nvPr/>
          </p:nvSpPr>
          <p:spPr>
            <a:xfrm>
              <a:off x="4340580" y="2431278"/>
              <a:ext cx="2655877" cy="842634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If Yes, Then what is the AUM for the client to target</a:t>
              </a:r>
            </a:p>
          </p:txBody>
        </p: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7F2B8F9A-5C4D-448E-A9F1-B36D61553B27}"/>
                </a:ext>
              </a:extLst>
            </p:cNvPr>
            <p:cNvCxnSpPr>
              <a:cxnSpLocks/>
              <a:stCxn id="162" idx="0"/>
              <a:endCxn id="322" idx="2"/>
            </p:cNvCxnSpPr>
            <p:nvPr/>
          </p:nvCxnSpPr>
          <p:spPr>
            <a:xfrm flipH="1" flipV="1">
              <a:off x="5138780" y="1592051"/>
              <a:ext cx="529739" cy="8392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012AE9C-ABB2-4C19-A55C-243383ED2A4D}"/>
              </a:ext>
            </a:extLst>
          </p:cNvPr>
          <p:cNvGrpSpPr/>
          <p:nvPr/>
        </p:nvGrpSpPr>
        <p:grpSpPr>
          <a:xfrm>
            <a:off x="2861196" y="1906140"/>
            <a:ext cx="3297850" cy="2399756"/>
            <a:chOff x="4340580" y="782467"/>
            <a:chExt cx="2655877" cy="2491445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9EA42306-0A9F-40A5-B06D-7CABD62DD606}"/>
                </a:ext>
              </a:extLst>
            </p:cNvPr>
            <p:cNvSpPr/>
            <p:nvPr/>
          </p:nvSpPr>
          <p:spPr>
            <a:xfrm>
              <a:off x="4340580" y="2431278"/>
              <a:ext cx="2655877" cy="842634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Choose the Past Transaction Behavior either by IA sector level or Fund level </a:t>
              </a:r>
            </a:p>
          </p:txBody>
        </p: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84AE4FCF-6A5E-447C-AD4F-FC36567125EF}"/>
                </a:ext>
              </a:extLst>
            </p:cNvPr>
            <p:cNvCxnSpPr>
              <a:cxnSpLocks/>
              <a:stCxn id="166" idx="0"/>
            </p:cNvCxnSpPr>
            <p:nvPr/>
          </p:nvCxnSpPr>
          <p:spPr>
            <a:xfrm flipH="1" flipV="1">
              <a:off x="5029955" y="782467"/>
              <a:ext cx="638564" cy="16488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EC7587-19B5-4620-846E-4823C0BC7078}"/>
              </a:ext>
            </a:extLst>
          </p:cNvPr>
          <p:cNvGrpSpPr/>
          <p:nvPr/>
        </p:nvGrpSpPr>
        <p:grpSpPr>
          <a:xfrm>
            <a:off x="6218464" y="1877934"/>
            <a:ext cx="5464517" cy="2347595"/>
            <a:chOff x="6218464" y="1877934"/>
            <a:chExt cx="5464517" cy="2347595"/>
          </a:xfrm>
        </p:grpSpPr>
        <p:sp>
          <p:nvSpPr>
            <p:cNvPr id="172" name="Rectangle: Rounded Corners 171">
              <a:extLst>
                <a:ext uri="{FF2B5EF4-FFF2-40B4-BE49-F238E27FC236}">
                  <a16:creationId xmlns:a16="http://schemas.microsoft.com/office/drawing/2014/main" id="{52047B60-F75F-4BA1-94FB-DBE298DCDB99}"/>
                </a:ext>
              </a:extLst>
            </p:cNvPr>
            <p:cNvSpPr/>
            <p:nvPr/>
          </p:nvSpPr>
          <p:spPr>
            <a:xfrm>
              <a:off x="6591912" y="3382895"/>
              <a:ext cx="5091069" cy="842634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At most or At least based on the matric value and select the aggregation window for last 12 Months/last 9 Months/last 6 Months/last 3 Months and Add to your list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991541C-DE6A-4365-8648-9C2425FB1BFF}"/>
                </a:ext>
              </a:extLst>
            </p:cNvPr>
            <p:cNvCxnSpPr>
              <a:stCxn id="172" idx="0"/>
              <a:endCxn id="364" idx="2"/>
            </p:cNvCxnSpPr>
            <p:nvPr/>
          </p:nvCxnSpPr>
          <p:spPr>
            <a:xfrm flipH="1" flipV="1">
              <a:off x="7537060" y="1877934"/>
              <a:ext cx="1600387" cy="15049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4543B22-85DE-4F66-A73C-B25828024D07}"/>
                </a:ext>
              </a:extLst>
            </p:cNvPr>
            <p:cNvCxnSpPr>
              <a:stCxn id="172" idx="0"/>
              <a:endCxn id="2" idx="0"/>
            </p:cNvCxnSpPr>
            <p:nvPr/>
          </p:nvCxnSpPr>
          <p:spPr>
            <a:xfrm flipH="1" flipV="1">
              <a:off x="6218464" y="1951117"/>
              <a:ext cx="2918983" cy="14317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A1C1944-42A3-4C1A-8E4F-0CB2C02F4539}"/>
              </a:ext>
            </a:extLst>
          </p:cNvPr>
          <p:cNvSpPr/>
          <p:nvPr/>
        </p:nvSpPr>
        <p:spPr>
          <a:xfrm>
            <a:off x="0" y="1193162"/>
            <a:ext cx="12052092" cy="31385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46C7907-9AAA-4F16-82B8-8D832B32A6A4}"/>
              </a:ext>
            </a:extLst>
          </p:cNvPr>
          <p:cNvSpPr/>
          <p:nvPr/>
        </p:nvSpPr>
        <p:spPr>
          <a:xfrm>
            <a:off x="0" y="3136400"/>
            <a:ext cx="3394549" cy="80183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Based on similarity investment pattern with existing clients - </a:t>
            </a:r>
          </a:p>
          <a:p>
            <a:pPr algn="ctr"/>
            <a:endParaRPr lang="en-IN" sz="1600" dirty="0"/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73A2FC49-6F57-45A0-80C2-9B863A375336}"/>
              </a:ext>
            </a:extLst>
          </p:cNvPr>
          <p:cNvSpPr/>
          <p:nvPr/>
        </p:nvSpPr>
        <p:spPr>
          <a:xfrm>
            <a:off x="3737245" y="3174172"/>
            <a:ext cx="5167318" cy="109989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Who are all the prospects with higher propensity to invest (based on how broad or targeted your campaign is pick the most likely set of prospects between 0 to 150)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3BA6581-96C0-4648-BD73-8F7916EE4D6E}"/>
              </a:ext>
            </a:extLst>
          </p:cNvPr>
          <p:cNvGrpSpPr/>
          <p:nvPr/>
        </p:nvGrpSpPr>
        <p:grpSpPr>
          <a:xfrm>
            <a:off x="2394909" y="5820722"/>
            <a:ext cx="6851725" cy="627755"/>
            <a:chOff x="2298301" y="5936768"/>
            <a:chExt cx="6851725" cy="627755"/>
          </a:xfrm>
        </p:grpSpPr>
        <p:sp>
          <p:nvSpPr>
            <p:cNvPr id="188" name="Rectangle: Rounded Corners 187">
              <a:extLst>
                <a:ext uri="{FF2B5EF4-FFF2-40B4-BE49-F238E27FC236}">
                  <a16:creationId xmlns:a16="http://schemas.microsoft.com/office/drawing/2014/main" id="{BDB02614-D6A6-4887-B6C4-D16E58E6F148}"/>
                </a:ext>
              </a:extLst>
            </p:cNvPr>
            <p:cNvSpPr/>
            <p:nvPr/>
          </p:nvSpPr>
          <p:spPr>
            <a:xfrm>
              <a:off x="2298301" y="5936768"/>
              <a:ext cx="4330902" cy="627755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Add the Selected 47 Prospects to your Target list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2019A95-EE69-458A-A0F3-3242ABD4D070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6671615" y="6250645"/>
              <a:ext cx="2478411" cy="591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334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0" grpId="0" animBg="1"/>
      <p:bldP spid="153" grpId="0" animBg="1"/>
      <p:bldP spid="153" grpId="1" animBg="1"/>
      <p:bldP spid="36" grpId="0" animBg="1"/>
      <p:bldP spid="36" grpId="1" animBg="1"/>
      <p:bldP spid="37" grpId="0" animBg="1"/>
      <p:bldP spid="37" grpId="1" animBg="1"/>
      <p:bldP spid="187" grpId="0" animBg="1"/>
      <p:bldP spid="187" grpId="1" animBg="1"/>
    </p:bldLst>
  </p:timing>
</p:sld>
</file>

<file path=ppt/theme/theme1.xml><?xml version="1.0" encoding="utf-8"?>
<a:theme xmlns:a="http://schemas.openxmlformats.org/drawingml/2006/main" name="6_Office Theme">
  <a:themeElements>
    <a:clrScheme name="LatentView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178CCB"/>
      </a:accent3>
      <a:accent4>
        <a:srgbClr val="18A3AC"/>
      </a:accent4>
      <a:accent5>
        <a:srgbClr val="D1A426"/>
      </a:accent5>
      <a:accent6>
        <a:srgbClr val="052049"/>
      </a:accent6>
      <a:hlink>
        <a:srgbClr val="1957A3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Office Theme">
  <a:themeElements>
    <a:clrScheme name="LatentView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178CCB"/>
      </a:accent3>
      <a:accent4>
        <a:srgbClr val="18A3AC"/>
      </a:accent4>
      <a:accent5>
        <a:srgbClr val="D1A426"/>
      </a:accent5>
      <a:accent6>
        <a:srgbClr val="052049"/>
      </a:accent6>
      <a:hlink>
        <a:srgbClr val="1957A3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46236</TotalTime>
  <Words>2606</Words>
  <Application>Microsoft Office PowerPoint</Application>
  <PresentationFormat>Widescreen</PresentationFormat>
  <Paragraphs>558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Avenir Book</vt:lpstr>
      <vt:lpstr>Calibri</vt:lpstr>
      <vt:lpstr>Noto Sans Symbols</vt:lpstr>
      <vt:lpstr>Wingdings</vt:lpstr>
      <vt:lpstr>6_Office Theme</vt:lpstr>
      <vt:lpstr>5_Office Theme</vt:lpstr>
      <vt:lpstr>LatentView Analytics</vt:lpstr>
      <vt:lpstr>Agenda</vt:lpstr>
      <vt:lpstr>PowerPoint Presentation</vt:lpstr>
      <vt:lpstr>Business Objective and Data Source</vt:lpstr>
      <vt:lpstr>PowerPoint Presentation</vt:lpstr>
      <vt:lpstr>PowerPoint Presentation</vt:lpstr>
      <vt:lpstr>Pre-Campaign - Campaign Manager View</vt:lpstr>
      <vt:lpstr>Pre-Campaign - Campaign Manager View - 1</vt:lpstr>
      <vt:lpstr>Pre-Campaign - Campaign Manager View - 2</vt:lpstr>
      <vt:lpstr>Pre-Campaign - Campaign Manager View - 3</vt:lpstr>
      <vt:lpstr>First Level Engagement View</vt:lpstr>
      <vt:lpstr>First Level Engagement View</vt:lpstr>
      <vt:lpstr>Campaign Success Measurement</vt:lpstr>
      <vt:lpstr>Campaign Success Measurement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LatentView Analytics</dc:title>
  <dc:creator>Subburam Subbiah</dc:creator>
  <cp:lastModifiedBy>Vignesh Vikraman</cp:lastModifiedBy>
  <cp:revision>540</cp:revision>
  <dcterms:created xsi:type="dcterms:W3CDTF">2018-08-17T09:58:34Z</dcterms:created>
  <dcterms:modified xsi:type="dcterms:W3CDTF">2021-01-22T13:40:20Z</dcterms:modified>
</cp:coreProperties>
</file>